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54" autoAdjust="0"/>
  </p:normalViewPr>
  <p:slideViewPr>
    <p:cSldViewPr>
      <p:cViewPr varScale="1">
        <p:scale>
          <a:sx n="104" d="100"/>
          <a:sy n="104" d="100"/>
        </p:scale>
        <p:origin x="-1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C730528F-313B-41D4-A8B2-C9F5517D2B1C}"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30528F-313B-41D4-A8B2-C9F5517D2B1C}"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8" name="Номер слайда 7"/>
          <p:cNvSpPr>
            <a:spLocks noGrp="1"/>
          </p:cNvSpPr>
          <p:nvPr>
            <p:ph type="sldNum" sz="quarter" idx="11"/>
          </p:nvPr>
        </p:nvSpPr>
        <p:spPr/>
        <p:txBody>
          <a:bodyPr/>
          <a:lstStyle/>
          <a:p>
            <a:fld id="{C730528F-313B-41D4-A8B2-C9F5517D2B1C}"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C730528F-313B-41D4-A8B2-C9F5517D2B1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12A6B9F4-9E55-41DA-AF4D-F91C866A6129}" type="datetimeFigureOut">
              <a:rPr lang="ru-RU" smtClean="0"/>
              <a:pPr/>
              <a:t>03.08.2012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2A6B9F4-9E55-41DA-AF4D-F91C866A6129}" type="datetimeFigureOut">
              <a:rPr lang="ru-RU" smtClean="0"/>
              <a:pPr/>
              <a:t>03.08.2012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30528F-313B-41D4-A8B2-C9F5517D2B1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2A6B9F4-9E55-41DA-AF4D-F91C866A6129}" type="datetimeFigureOut">
              <a:rPr lang="ru-RU" smtClean="0"/>
              <a:pPr/>
              <a:t>03.08.2012</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730528F-313B-41D4-A8B2-C9F5517D2B1C}"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714356"/>
            <a:ext cx="6480048" cy="2301240"/>
          </a:xfrm>
        </p:spPr>
        <p:txBody>
          <a:bodyPr>
            <a:normAutofit fontScale="90000"/>
          </a:bodyPr>
          <a:lstStyle/>
          <a:p>
            <a:r>
              <a:rPr lang="ru-RU" dirty="0" smtClean="0"/>
              <a:t>Технические приемы  записи звуковой и видеоинформации.</a:t>
            </a:r>
            <a:r>
              <a:rPr lang="ru-RU" dirty="0"/>
              <a:t/>
            </a:r>
            <a:br>
              <a:rPr lang="ru-RU" dirty="0"/>
            </a:br>
            <a:endParaRPr lang="ru-RU" dirty="0"/>
          </a:p>
        </p:txBody>
      </p:sp>
      <p:sp>
        <p:nvSpPr>
          <p:cNvPr id="3" name="Прямоугольник 2"/>
          <p:cNvSpPr/>
          <p:nvPr/>
        </p:nvSpPr>
        <p:spPr>
          <a:xfrm>
            <a:off x="357158" y="4714884"/>
            <a:ext cx="4572000" cy="923330"/>
          </a:xfrm>
          <a:prstGeom prst="rect">
            <a:avLst/>
          </a:prstGeom>
        </p:spPr>
        <p:txBody>
          <a:bodyPr>
            <a:spAutoFit/>
          </a:bodyPr>
          <a:lstStyle/>
          <a:p>
            <a:r>
              <a:rPr lang="ru-RU" dirty="0" smtClean="0"/>
              <a:t>Автор: </a:t>
            </a:r>
            <a:r>
              <a:rPr lang="ru-RU" dirty="0" err="1" smtClean="0"/>
              <a:t>Татранова</a:t>
            </a:r>
            <a:r>
              <a:rPr lang="ru-RU" dirty="0" smtClean="0"/>
              <a:t> С.Т.</a:t>
            </a:r>
            <a:endParaRPr lang="ru-RU" dirty="0" smtClean="0"/>
          </a:p>
          <a:p>
            <a:r>
              <a:rPr lang="ru-RU" dirty="0" smtClean="0"/>
              <a:t>Учитель информатики </a:t>
            </a:r>
          </a:p>
          <a:p>
            <a:r>
              <a:rPr lang="ru-RU" dirty="0" smtClean="0"/>
              <a:t>МОУ СОШ </a:t>
            </a:r>
            <a:r>
              <a:rPr lang="ru-RU" dirty="0" smtClean="0"/>
              <a:t>№ 60 г. Волгоград</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34" y="642918"/>
            <a:ext cx="7470648" cy="4714908"/>
          </a:xfrm>
        </p:spPr>
        <p:txBody>
          <a:bodyPr>
            <a:noAutofit/>
          </a:bodyPr>
          <a:lstStyle/>
          <a:p>
            <a:r>
              <a:rPr lang="ru-RU" sz="2800" dirty="0" smtClean="0"/>
              <a:t>	Звук представляет собой волну, распространяющуюся в атмосфере, и воспринимаемую человеком с помощью органов слуха. Громкость звука – это его кажущаяся сила.</a:t>
            </a:r>
            <a:br>
              <a:rPr lang="ru-RU" sz="2800" dirty="0" smtClean="0"/>
            </a:br>
            <a:r>
              <a:rPr lang="ru-RU" sz="2800" dirty="0" smtClean="0"/>
              <a:t> 	Измеряется громкость в децибелах (дБ). Громкость обычного разговора около 50 дБ, шум на улице часто превышает 70 дБ, а громкость взлетающего самолета составляет 120 дБ. Порог чувствительности человеческого уха около 20 дБ.</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7470648" cy="4286280"/>
          </a:xfrm>
        </p:spPr>
        <p:txBody>
          <a:bodyPr>
            <a:noAutofit/>
          </a:bodyPr>
          <a:lstStyle/>
          <a:p>
            <a:r>
              <a:rPr lang="ru-RU" sz="2800" dirty="0" smtClean="0"/>
              <a:t>	Характеризуется звуковая волна изменением во времени частоты и амплитуды сигнала.</a:t>
            </a:r>
            <a:br>
              <a:rPr lang="ru-RU" sz="2800" dirty="0" smtClean="0"/>
            </a:br>
            <a:r>
              <a:rPr lang="ru-RU" sz="2800" dirty="0" smtClean="0"/>
              <a:t>	 Графически звуковая волна описывается кривой, задающей зависимость амплитуды от времени. Частота основных колебаний определяет высоту звука. Но звуки одной частоты могут иметь разный тембр.</a:t>
            </a:r>
            <a:endParaRPr lang="ru-RU"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7470648" cy="1143000"/>
          </a:xfrm>
        </p:spPr>
        <p:txBody>
          <a:bodyPr>
            <a:normAutofit fontScale="90000"/>
          </a:bodyPr>
          <a:lstStyle/>
          <a:p>
            <a:pPr algn="ctr"/>
            <a:r>
              <a:rPr lang="ru-RU" sz="3600" dirty="0" smtClean="0">
                <a:solidFill>
                  <a:schemeClr val="accent2">
                    <a:lumMod val="40000"/>
                    <a:lumOff val="60000"/>
                  </a:schemeClr>
                </a:solidFill>
              </a:rPr>
              <a:t>Звуковое оборудование и программы</a:t>
            </a:r>
            <a:r>
              <a:rPr lang="ru-RU" dirty="0" smtClean="0"/>
              <a:t/>
            </a:r>
            <a:br>
              <a:rPr lang="ru-RU" dirty="0" smtClean="0"/>
            </a:br>
            <a:endParaRPr lang="ru-RU" dirty="0"/>
          </a:p>
        </p:txBody>
      </p:sp>
      <p:sp>
        <p:nvSpPr>
          <p:cNvPr id="3" name="Прямоугольник 2"/>
          <p:cNvSpPr/>
          <p:nvPr/>
        </p:nvSpPr>
        <p:spPr>
          <a:xfrm>
            <a:off x="714348" y="1643050"/>
            <a:ext cx="4572000" cy="5216813"/>
          </a:xfrm>
          <a:prstGeom prst="rect">
            <a:avLst/>
          </a:prstGeom>
        </p:spPr>
        <p:txBody>
          <a:bodyPr>
            <a:spAutoFit/>
          </a:bodyPr>
          <a:lstStyle/>
          <a:p>
            <a:pPr>
              <a:lnSpc>
                <a:spcPct val="150000"/>
              </a:lnSpc>
            </a:pPr>
            <a:r>
              <a:rPr lang="ru-RU" dirty="0" smtClean="0"/>
              <a:t>	За </a:t>
            </a:r>
            <a:r>
              <a:rPr lang="ru-RU" dirty="0"/>
              <a:t>воспроизведение и запись звука в компьютерах отвечают специальные звуковые адаптеры. </a:t>
            </a:r>
            <a:endParaRPr lang="ru-RU" dirty="0" smtClean="0"/>
          </a:p>
          <a:p>
            <a:pPr>
              <a:lnSpc>
                <a:spcPct val="150000"/>
              </a:lnSpc>
            </a:pPr>
            <a:r>
              <a:rPr lang="ru-RU" dirty="0"/>
              <a:t>	</a:t>
            </a:r>
            <a:r>
              <a:rPr lang="ru-RU" dirty="0" smtClean="0"/>
              <a:t>Звуковой </a:t>
            </a:r>
            <a:r>
              <a:rPr lang="ru-RU" dirty="0"/>
              <a:t>адаптер содержит еще один специализированный процессор, тем самым освобождая основной процессор от функций по управлению воспроизведением звука. </a:t>
            </a:r>
            <a:endParaRPr lang="ru-RU" dirty="0" smtClean="0"/>
          </a:p>
          <a:p>
            <a:pPr>
              <a:lnSpc>
                <a:spcPct val="150000"/>
              </a:lnSpc>
            </a:pPr>
            <a:r>
              <a:rPr lang="ru-RU" dirty="0" smtClean="0"/>
              <a:t>С </a:t>
            </a:r>
            <a:r>
              <a:rPr lang="ru-RU" dirty="0"/>
              <a:t>помощью звукового адаптера можно записывать звуковую информацию, воспроизводить речь и </a:t>
            </a:r>
            <a:r>
              <a:rPr lang="ru-RU" dirty="0" smtClean="0"/>
              <a:t>музыку.</a:t>
            </a:r>
            <a:endParaRPr lang="ru-RU" dirty="0"/>
          </a:p>
          <a:p>
            <a:r>
              <a:rPr lang="ru-RU" dirty="0" smtClean="0"/>
              <a:t/>
            </a:r>
            <a:br>
              <a:rPr lang="ru-RU" dirty="0" smtClean="0"/>
            </a:br>
            <a:endParaRPr lang="ru-RU" dirty="0"/>
          </a:p>
        </p:txBody>
      </p:sp>
      <p:pic>
        <p:nvPicPr>
          <p:cNvPr id="4" name="Рисунок 3" descr="sound.jpg"/>
          <p:cNvPicPr>
            <a:picLocks noChangeAspect="1"/>
          </p:cNvPicPr>
          <p:nvPr/>
        </p:nvPicPr>
        <p:blipFill>
          <a:blip r:embed="rId2"/>
          <a:stretch>
            <a:fillRect/>
          </a:stretch>
        </p:blipFill>
        <p:spPr>
          <a:xfrm>
            <a:off x="5072066" y="2357430"/>
            <a:ext cx="3071802" cy="2555186"/>
          </a:xfrm>
          <a:prstGeom prst="rect">
            <a:avLst/>
          </a:prstGeom>
        </p:spPr>
      </p:pic>
      <p:sp>
        <p:nvSpPr>
          <p:cNvPr id="5" name="Прямоугольник 4"/>
          <p:cNvSpPr/>
          <p:nvPr/>
        </p:nvSpPr>
        <p:spPr>
          <a:xfrm>
            <a:off x="5500694" y="5072074"/>
            <a:ext cx="2107052" cy="369332"/>
          </a:xfrm>
          <a:prstGeom prst="rect">
            <a:avLst/>
          </a:prstGeom>
        </p:spPr>
        <p:txBody>
          <a:bodyPr wrap="none">
            <a:spAutoFit/>
          </a:bodyPr>
          <a:lstStyle/>
          <a:p>
            <a:r>
              <a:rPr lang="ru-RU" dirty="0">
                <a:solidFill>
                  <a:schemeClr val="accent2">
                    <a:lumMod val="40000"/>
                    <a:lumOff val="60000"/>
                  </a:schemeClr>
                </a:solidFill>
              </a:rPr>
              <a:t>Звуковой адаптер</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solidFill>
                  <a:schemeClr val="accent2">
                    <a:lumMod val="40000"/>
                    <a:lumOff val="60000"/>
                  </a:schemeClr>
                </a:solidFill>
              </a:rPr>
              <a:t>Звуковое оборудование и программы</a:t>
            </a:r>
            <a:r>
              <a:rPr lang="ru-RU" dirty="0" smtClean="0"/>
              <a:t/>
            </a:r>
            <a:br>
              <a:rPr lang="ru-RU" dirty="0" smtClean="0"/>
            </a:br>
            <a:endParaRPr lang="ru-RU" dirty="0"/>
          </a:p>
        </p:txBody>
      </p:sp>
      <p:pic>
        <p:nvPicPr>
          <p:cNvPr id="4" name="Содержимое 3" descr="midikeyb.jpg"/>
          <p:cNvPicPr>
            <a:picLocks noGrp="1" noChangeAspect="1"/>
          </p:cNvPicPr>
          <p:nvPr>
            <p:ph idx="1"/>
          </p:nvPr>
        </p:nvPicPr>
        <p:blipFill>
          <a:blip r:embed="rId2"/>
          <a:stretch>
            <a:fillRect/>
          </a:stretch>
        </p:blipFill>
        <p:spPr>
          <a:xfrm>
            <a:off x="4802182" y="4955383"/>
            <a:ext cx="4341818" cy="1902617"/>
          </a:xfrm>
        </p:spPr>
      </p:pic>
      <p:sp>
        <p:nvSpPr>
          <p:cNvPr id="5" name="Прямоугольник 4"/>
          <p:cNvSpPr/>
          <p:nvPr/>
        </p:nvSpPr>
        <p:spPr>
          <a:xfrm>
            <a:off x="571472" y="1285860"/>
            <a:ext cx="6429404" cy="3831818"/>
          </a:xfrm>
          <a:prstGeom prst="rect">
            <a:avLst/>
          </a:prstGeom>
        </p:spPr>
        <p:txBody>
          <a:bodyPr wrap="square">
            <a:spAutoFit/>
          </a:bodyPr>
          <a:lstStyle/>
          <a:p>
            <a:pPr>
              <a:lnSpc>
                <a:spcPct val="150000"/>
              </a:lnSpc>
            </a:pPr>
            <a:r>
              <a:rPr lang="ru-RU" dirty="0"/>
              <a:t>Для того чтобы создавать собственные музыкальные произведения может понадобиться специальная клавиатура, подключаемая к интерфейсу MIDI. </a:t>
            </a:r>
            <a:endParaRPr lang="ru-RU" dirty="0" smtClean="0"/>
          </a:p>
          <a:p>
            <a:pPr>
              <a:lnSpc>
                <a:spcPct val="150000"/>
              </a:lnSpc>
            </a:pPr>
            <a:r>
              <a:rPr lang="ru-RU" dirty="0" smtClean="0"/>
              <a:t>Музыкальные </a:t>
            </a:r>
            <a:r>
              <a:rPr lang="ru-RU" dirty="0"/>
              <a:t>клавиатуры, подключаемые к звуковой карте, различаются количеством октав (обычно от трех до семи), а также количеством клавиш и их размером. Наиболее известными производителями являются фирмы </a:t>
            </a:r>
            <a:r>
              <a:rPr lang="ru-RU" dirty="0" err="1"/>
              <a:t>Korg</a:t>
            </a:r>
            <a:r>
              <a:rPr lang="ru-RU" dirty="0"/>
              <a:t>, </a:t>
            </a:r>
            <a:r>
              <a:rPr lang="ru-RU" dirty="0" err="1"/>
              <a:t>Roland</a:t>
            </a:r>
            <a:r>
              <a:rPr lang="ru-RU" dirty="0"/>
              <a:t>, </a:t>
            </a:r>
            <a:r>
              <a:rPr lang="ru-RU" dirty="0" err="1"/>
              <a:t>Yamaha</a:t>
            </a:r>
            <a:r>
              <a:rPr lang="ru-RU" dirty="0"/>
              <a:t>. Неплохие любительские клавиатуры выпускает фирма </a:t>
            </a:r>
            <a:r>
              <a:rPr lang="ru-RU" dirty="0" err="1"/>
              <a:t>Casio</a:t>
            </a:r>
            <a:r>
              <a:rPr lang="ru-RU" dirty="0"/>
              <a:t>.</a:t>
            </a:r>
          </a:p>
        </p:txBody>
      </p:sp>
      <p:sp>
        <p:nvSpPr>
          <p:cNvPr id="6" name="Прямоугольник 5"/>
          <p:cNvSpPr/>
          <p:nvPr/>
        </p:nvSpPr>
        <p:spPr>
          <a:xfrm>
            <a:off x="1643042" y="6488668"/>
            <a:ext cx="2309415" cy="307777"/>
          </a:xfrm>
          <a:prstGeom prst="rect">
            <a:avLst/>
          </a:prstGeom>
        </p:spPr>
        <p:txBody>
          <a:bodyPr wrap="none">
            <a:spAutoFit/>
          </a:bodyPr>
          <a:lstStyle/>
          <a:p>
            <a:r>
              <a:rPr lang="ru-RU" sz="1400" dirty="0">
                <a:solidFill>
                  <a:schemeClr val="accent2">
                    <a:lumMod val="40000"/>
                    <a:lumOff val="60000"/>
                  </a:schemeClr>
                </a:solidFill>
              </a:rPr>
              <a:t>Музыкальная клавиатура</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Звуковое оборудование и программы</a:t>
            </a:r>
            <a:endParaRPr lang="ru-RU" sz="3200" dirty="0"/>
          </a:p>
        </p:txBody>
      </p:sp>
      <p:pic>
        <p:nvPicPr>
          <p:cNvPr id="4" name="Содержимое 3" descr="micro.jpg"/>
          <p:cNvPicPr>
            <a:picLocks noGrp="1" noChangeAspect="1"/>
          </p:cNvPicPr>
          <p:nvPr>
            <p:ph idx="1"/>
          </p:nvPr>
        </p:nvPicPr>
        <p:blipFill>
          <a:blip r:embed="rId2"/>
          <a:stretch>
            <a:fillRect/>
          </a:stretch>
        </p:blipFill>
        <p:spPr>
          <a:xfrm>
            <a:off x="6572264" y="3286124"/>
            <a:ext cx="2295525" cy="2924175"/>
          </a:xfrm>
        </p:spPr>
      </p:pic>
      <p:sp>
        <p:nvSpPr>
          <p:cNvPr id="5" name="Прямоугольник 4"/>
          <p:cNvSpPr/>
          <p:nvPr/>
        </p:nvSpPr>
        <p:spPr>
          <a:xfrm>
            <a:off x="571472" y="1142984"/>
            <a:ext cx="5572164" cy="5442516"/>
          </a:xfrm>
          <a:prstGeom prst="rect">
            <a:avLst/>
          </a:prstGeom>
        </p:spPr>
        <p:txBody>
          <a:bodyPr wrap="square">
            <a:spAutoFit/>
          </a:bodyPr>
          <a:lstStyle/>
          <a:p>
            <a:pPr>
              <a:lnSpc>
                <a:spcPct val="150000"/>
              </a:lnSpc>
            </a:pPr>
            <a:r>
              <a:rPr lang="ru-RU" dirty="0" smtClean="0"/>
              <a:t>	Для </a:t>
            </a:r>
            <a:r>
              <a:rPr lang="ru-RU" dirty="0"/>
              <a:t>качественной записи голоса нужно использовать соответствующие микрофоны. Простые компьютерные микрофоны не обеспечивают высокое качество звука</a:t>
            </a:r>
            <a:r>
              <a:rPr lang="ru-RU" dirty="0" smtClean="0"/>
              <a:t>.</a:t>
            </a:r>
          </a:p>
          <a:p>
            <a:pPr>
              <a:lnSpc>
                <a:spcPct val="150000"/>
              </a:lnSpc>
            </a:pPr>
            <a:endParaRPr lang="ru-RU" dirty="0"/>
          </a:p>
          <a:p>
            <a:pPr>
              <a:lnSpc>
                <a:spcPct val="150000"/>
              </a:lnSpc>
            </a:pPr>
            <a:r>
              <a:rPr lang="ru-RU" dirty="0" smtClean="0"/>
              <a:t>	 </a:t>
            </a:r>
            <a:r>
              <a:rPr lang="ru-RU" dirty="0"/>
              <a:t>Кроме того, микрофонный вход большинства звуковых плат также не обладают хорошим качеством. Поэтому рекомендуется использовать микрофонный усилитель, который подключается к линейному входу звуковой платы. Микрофонный усилитель обеспечит подключение двух микрофонов, что позволит записывать стереофонический звук.</a:t>
            </a:r>
          </a:p>
        </p:txBody>
      </p:sp>
      <p:sp>
        <p:nvSpPr>
          <p:cNvPr id="6" name="Прямоугольник 5"/>
          <p:cNvSpPr/>
          <p:nvPr/>
        </p:nvSpPr>
        <p:spPr>
          <a:xfrm>
            <a:off x="7000892" y="6488668"/>
            <a:ext cx="1058303" cy="307777"/>
          </a:xfrm>
          <a:prstGeom prst="rect">
            <a:avLst/>
          </a:prstGeom>
        </p:spPr>
        <p:txBody>
          <a:bodyPr wrap="none">
            <a:spAutoFit/>
          </a:bodyPr>
          <a:lstStyle/>
          <a:p>
            <a:r>
              <a:rPr lang="ru-RU" sz="1400" dirty="0">
                <a:solidFill>
                  <a:schemeClr val="accent2">
                    <a:lumMod val="40000"/>
                    <a:lumOff val="60000"/>
                  </a:schemeClr>
                </a:solidFill>
              </a:rPr>
              <a:t>Микрофон</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Звуковое оборудование и программы</a:t>
            </a:r>
            <a:endParaRPr lang="ru-RU" sz="3200" dirty="0"/>
          </a:p>
        </p:txBody>
      </p:sp>
      <p:pic>
        <p:nvPicPr>
          <p:cNvPr id="4" name="Содержимое 3" descr="player.jpg"/>
          <p:cNvPicPr>
            <a:picLocks noGrp="1" noChangeAspect="1"/>
          </p:cNvPicPr>
          <p:nvPr>
            <p:ph idx="1"/>
          </p:nvPr>
        </p:nvPicPr>
        <p:blipFill>
          <a:blip r:embed="rId2"/>
          <a:stretch>
            <a:fillRect/>
          </a:stretch>
        </p:blipFill>
        <p:spPr>
          <a:xfrm>
            <a:off x="4643438" y="1428736"/>
            <a:ext cx="4071934" cy="4429132"/>
          </a:xfrm>
        </p:spPr>
      </p:pic>
      <p:sp>
        <p:nvSpPr>
          <p:cNvPr id="5" name="Прямоугольник 4"/>
          <p:cNvSpPr/>
          <p:nvPr/>
        </p:nvSpPr>
        <p:spPr>
          <a:xfrm>
            <a:off x="714348" y="1428736"/>
            <a:ext cx="3357586" cy="4611519"/>
          </a:xfrm>
          <a:prstGeom prst="rect">
            <a:avLst/>
          </a:prstGeom>
        </p:spPr>
        <p:txBody>
          <a:bodyPr wrap="square">
            <a:spAutoFit/>
          </a:bodyPr>
          <a:lstStyle/>
          <a:p>
            <a:pPr>
              <a:lnSpc>
                <a:spcPct val="150000"/>
              </a:lnSpc>
            </a:pPr>
            <a:r>
              <a:rPr lang="ru-RU" dirty="0"/>
              <a:t>В последнее время широкое распространение получили миниатюрные цифровые проигрыватели, хранящие музыку в формате МР3. Музыка с компьютера записывается в память такого устройства, после чего ее можно прослушать в любом месте через наушники.</a:t>
            </a:r>
          </a:p>
        </p:txBody>
      </p:sp>
      <p:sp>
        <p:nvSpPr>
          <p:cNvPr id="6" name="Прямоугольник 5"/>
          <p:cNvSpPr/>
          <p:nvPr/>
        </p:nvSpPr>
        <p:spPr>
          <a:xfrm>
            <a:off x="5643570" y="6215082"/>
            <a:ext cx="1944443" cy="307777"/>
          </a:xfrm>
          <a:prstGeom prst="rect">
            <a:avLst/>
          </a:prstGeom>
        </p:spPr>
        <p:txBody>
          <a:bodyPr wrap="none">
            <a:spAutoFit/>
          </a:bodyPr>
          <a:lstStyle/>
          <a:p>
            <a:r>
              <a:rPr lang="ru-RU" sz="1400" dirty="0">
                <a:solidFill>
                  <a:schemeClr val="accent2">
                    <a:lumMod val="40000"/>
                    <a:lumOff val="60000"/>
                  </a:schemeClr>
                </a:solidFill>
              </a:rPr>
              <a:t>Портативный плейер</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Звуковое оборудование и программы</a:t>
            </a:r>
            <a:endParaRPr lang="ru-RU" sz="3200" dirty="0"/>
          </a:p>
        </p:txBody>
      </p:sp>
      <p:pic>
        <p:nvPicPr>
          <p:cNvPr id="4" name="Содержимое 3" descr="radio.jpg"/>
          <p:cNvPicPr>
            <a:picLocks noGrp="1" noChangeAspect="1"/>
          </p:cNvPicPr>
          <p:nvPr>
            <p:ph idx="1"/>
          </p:nvPr>
        </p:nvPicPr>
        <p:blipFill>
          <a:blip r:embed="rId2"/>
          <a:stretch>
            <a:fillRect/>
          </a:stretch>
        </p:blipFill>
        <p:spPr>
          <a:xfrm>
            <a:off x="4643438" y="2500306"/>
            <a:ext cx="3643338" cy="3476620"/>
          </a:xfrm>
        </p:spPr>
      </p:pic>
      <p:sp>
        <p:nvSpPr>
          <p:cNvPr id="5" name="Прямоугольник 4"/>
          <p:cNvSpPr/>
          <p:nvPr/>
        </p:nvSpPr>
        <p:spPr>
          <a:xfrm>
            <a:off x="285720" y="2143116"/>
            <a:ext cx="4071966" cy="3000821"/>
          </a:xfrm>
          <a:prstGeom prst="rect">
            <a:avLst/>
          </a:prstGeom>
        </p:spPr>
        <p:txBody>
          <a:bodyPr wrap="square">
            <a:spAutoFit/>
          </a:bodyPr>
          <a:lstStyle/>
          <a:p>
            <a:pPr>
              <a:lnSpc>
                <a:spcPct val="150000"/>
              </a:lnSpc>
            </a:pPr>
            <a:r>
              <a:rPr lang="ru-RU" dirty="0"/>
              <a:t>В качестве дополнительного источника звука для компьютера может рассматриваться компьютерный радиоприемник. Он может быть реализован в качестве дополнительной платы, а может подключаться к порту USB.</a:t>
            </a:r>
          </a:p>
        </p:txBody>
      </p:sp>
      <p:sp>
        <p:nvSpPr>
          <p:cNvPr id="6" name="Прямоугольник 5"/>
          <p:cNvSpPr/>
          <p:nvPr/>
        </p:nvSpPr>
        <p:spPr>
          <a:xfrm>
            <a:off x="5715008" y="6072206"/>
            <a:ext cx="1502784" cy="307777"/>
          </a:xfrm>
          <a:prstGeom prst="rect">
            <a:avLst/>
          </a:prstGeom>
        </p:spPr>
        <p:txBody>
          <a:bodyPr wrap="none">
            <a:spAutoFit/>
          </a:bodyPr>
          <a:lstStyle/>
          <a:p>
            <a:r>
              <a:rPr lang="ru-RU" sz="1400" dirty="0">
                <a:solidFill>
                  <a:schemeClr val="accent2">
                    <a:lumMod val="40000"/>
                    <a:lumOff val="60000"/>
                  </a:schemeClr>
                </a:solidFill>
              </a:rPr>
              <a:t>Радиоприемник</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Звуковое оборудование и программы</a:t>
            </a:r>
            <a:endParaRPr lang="ru-RU" sz="3200" dirty="0"/>
          </a:p>
        </p:txBody>
      </p:sp>
      <p:sp>
        <p:nvSpPr>
          <p:cNvPr id="3" name="Содержимое 2"/>
          <p:cNvSpPr>
            <a:spLocks noGrp="1"/>
          </p:cNvSpPr>
          <p:nvPr>
            <p:ph idx="1"/>
          </p:nvPr>
        </p:nvSpPr>
        <p:spPr>
          <a:xfrm>
            <a:off x="428596" y="1214422"/>
            <a:ext cx="8715404" cy="4572032"/>
          </a:xfrm>
        </p:spPr>
        <p:txBody>
          <a:bodyPr>
            <a:normAutofit fontScale="32500" lnSpcReduction="20000"/>
          </a:bodyPr>
          <a:lstStyle/>
          <a:p>
            <a:pPr>
              <a:lnSpc>
                <a:spcPct val="120000"/>
              </a:lnSpc>
              <a:buNone/>
            </a:pPr>
            <a:r>
              <a:rPr lang="ru-RU" sz="6200" dirty="0" smtClean="0"/>
              <a:t>Простейшие программы для работы со звуком включены в состав всех версий </a:t>
            </a:r>
            <a:r>
              <a:rPr lang="ru-RU" sz="6200" dirty="0" err="1" smtClean="0"/>
              <a:t>Windows</a:t>
            </a:r>
            <a:r>
              <a:rPr lang="ru-RU" sz="6200" dirty="0" smtClean="0"/>
              <a:t>. </a:t>
            </a:r>
          </a:p>
          <a:p>
            <a:pPr>
              <a:lnSpc>
                <a:spcPct val="120000"/>
              </a:lnSpc>
              <a:buNone/>
            </a:pPr>
            <a:r>
              <a:rPr lang="ru-RU" sz="6200" dirty="0" smtClean="0"/>
              <a:t>С их помощью можно настроить громкость разных источников звука, установить чувствительность микрофона и линейного входа. Кроме того, можно записать небольшой звуковой фрагмент, выполнить с ним простые преобразования и записать результат в файл. </a:t>
            </a:r>
          </a:p>
          <a:p>
            <a:pPr>
              <a:lnSpc>
                <a:spcPct val="120000"/>
              </a:lnSpc>
              <a:buNone/>
            </a:pPr>
            <a:r>
              <a:rPr lang="ru-RU" sz="6200" dirty="0" smtClean="0"/>
              <a:t>Также в </a:t>
            </a:r>
            <a:r>
              <a:rPr lang="ru-RU" sz="6200" dirty="0" err="1" smtClean="0"/>
              <a:t>Windows</a:t>
            </a:r>
            <a:r>
              <a:rPr lang="ru-RU" sz="6200" dirty="0" smtClean="0"/>
              <a:t> включены средства проигрывания компакт-дисков и </a:t>
            </a:r>
            <a:r>
              <a:rPr lang="ru-RU" sz="6200" dirty="0" err="1" smtClean="0"/>
              <a:t>мультимедийных</a:t>
            </a:r>
            <a:r>
              <a:rPr lang="ru-RU" sz="6200" dirty="0" smtClean="0"/>
              <a:t> файлов, записи музыки на цифровые плееры, прослушивания музыки из Интернета.</a:t>
            </a:r>
          </a:p>
          <a:p>
            <a:pPr>
              <a:lnSpc>
                <a:spcPct val="120000"/>
              </a:lnSpc>
              <a:buNone/>
            </a:pPr>
            <a:r>
              <a:rPr lang="ru-RU" sz="6200" dirty="0" smtClean="0"/>
              <a:t>При использовании музыкальной клавиатуры требуется работа со звуком в реальном масштабе времени. Наиболее мощной такой программой является </a:t>
            </a:r>
            <a:r>
              <a:rPr lang="ru-RU" sz="6200" dirty="0" err="1" smtClean="0"/>
              <a:t>Cakewalk</a:t>
            </a:r>
            <a:r>
              <a:rPr lang="ru-RU" sz="6200" dirty="0" smtClean="0"/>
              <a:t> Home </a:t>
            </a:r>
            <a:r>
              <a:rPr lang="ru-RU" sz="6200" dirty="0" err="1" smtClean="0"/>
              <a:t>Studio</a:t>
            </a:r>
            <a:r>
              <a:rPr lang="ru-RU" sz="6200" dirty="0" smtClean="0"/>
              <a:t>, но можно обойтись и более простыми программами.</a:t>
            </a:r>
          </a:p>
          <a:p>
            <a:pPr>
              <a:buNone/>
            </a:pP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7467600" cy="2357454"/>
          </a:xfrm>
        </p:spPr>
        <p:txBody>
          <a:bodyPr>
            <a:noAutofit/>
          </a:bodyPr>
          <a:lstStyle/>
          <a:p>
            <a:pPr>
              <a:lnSpc>
                <a:spcPct val="150000"/>
              </a:lnSpc>
            </a:pPr>
            <a:r>
              <a:rPr lang="ru-RU" sz="1600" dirty="0" smtClean="0"/>
              <a:t>Для обработки звуков следует использовать звуковой редактор. Лучшими звуковыми редакторами являются программы </a:t>
            </a:r>
            <a:r>
              <a:rPr lang="ru-RU" sz="1600" dirty="0" err="1" smtClean="0"/>
              <a:t>Sound</a:t>
            </a:r>
            <a:r>
              <a:rPr lang="ru-RU" sz="1600" dirty="0" smtClean="0"/>
              <a:t> </a:t>
            </a:r>
            <a:r>
              <a:rPr lang="ru-RU" sz="1600" dirty="0" err="1" smtClean="0"/>
              <a:t>Forge</a:t>
            </a:r>
            <a:r>
              <a:rPr lang="ru-RU" sz="1600" dirty="0" smtClean="0"/>
              <a:t> и </a:t>
            </a:r>
            <a:r>
              <a:rPr lang="ru-RU" sz="1600" dirty="0" err="1" smtClean="0"/>
              <a:t>WaveLab</a:t>
            </a:r>
            <a:r>
              <a:rPr lang="ru-RU" sz="1600" dirty="0" smtClean="0"/>
              <a:t>. Для многоканального монтажа применяется редактор </a:t>
            </a:r>
            <a:r>
              <a:rPr lang="ru-RU" sz="1600" dirty="0" err="1" smtClean="0"/>
              <a:t>Cool</a:t>
            </a:r>
            <a:r>
              <a:rPr lang="ru-RU" sz="1600" dirty="0" smtClean="0"/>
              <a:t> </a:t>
            </a:r>
            <a:r>
              <a:rPr lang="ru-RU" sz="1600" dirty="0" err="1" smtClean="0"/>
              <a:t>Edit</a:t>
            </a:r>
            <a:r>
              <a:rPr lang="ru-RU" sz="1600" dirty="0" smtClean="0"/>
              <a:t>. Для создания и редактирования музыки, а также для добавления вокала к музыке, применяются программы, называемые секвенсорами MIDI и аудио. Лучшими программами этого класса являются </a:t>
            </a:r>
            <a:r>
              <a:rPr lang="ru-RU" sz="1600" dirty="0" err="1" smtClean="0"/>
              <a:t>Cakewalk</a:t>
            </a:r>
            <a:r>
              <a:rPr lang="ru-RU" sz="1600" dirty="0" smtClean="0"/>
              <a:t> </a:t>
            </a:r>
            <a:r>
              <a:rPr lang="ru-RU" sz="1600" dirty="0" err="1" smtClean="0"/>
              <a:t>Sonar</a:t>
            </a:r>
            <a:r>
              <a:rPr lang="ru-RU" sz="1600" dirty="0" smtClean="0"/>
              <a:t> и </a:t>
            </a:r>
            <a:r>
              <a:rPr lang="ru-RU" sz="1600" dirty="0" err="1" smtClean="0"/>
              <a:t>Cubase</a:t>
            </a:r>
            <a:r>
              <a:rPr lang="ru-RU" sz="1600" dirty="0" smtClean="0"/>
              <a:t> VST.</a:t>
            </a:r>
            <a:endParaRPr lang="ru-RU" sz="1600" dirty="0"/>
          </a:p>
        </p:txBody>
      </p:sp>
      <p:pic>
        <p:nvPicPr>
          <p:cNvPr id="4" name="Содержимое 3" descr="soundforge.jpg"/>
          <p:cNvPicPr>
            <a:picLocks noGrp="1" noChangeAspect="1"/>
          </p:cNvPicPr>
          <p:nvPr>
            <p:ph idx="1"/>
          </p:nvPr>
        </p:nvPicPr>
        <p:blipFill>
          <a:blip r:embed="rId2"/>
          <a:stretch>
            <a:fillRect/>
          </a:stretch>
        </p:blipFill>
        <p:spPr>
          <a:xfrm>
            <a:off x="3071802" y="2786058"/>
            <a:ext cx="5715040" cy="3857652"/>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320"/>
            <a:ext cx="7470648" cy="5583572"/>
          </a:xfrm>
        </p:spPr>
        <p:txBody>
          <a:bodyPr>
            <a:noAutofit/>
          </a:bodyPr>
          <a:lstStyle/>
          <a:p>
            <a:r>
              <a:rPr lang="ru-RU" sz="2800" dirty="0" smtClean="0"/>
              <a:t>Изображение в видео состоит из отдельных кадров, которые меняются с определенной частотой.</a:t>
            </a:r>
            <a:br>
              <a:rPr lang="ru-RU" sz="2800" dirty="0" smtClean="0"/>
            </a:br>
            <a:r>
              <a:rPr lang="ru-RU" sz="2800" dirty="0" smtClean="0"/>
              <a:t/>
            </a:r>
            <a:br>
              <a:rPr lang="ru-RU" sz="2800" dirty="0" smtClean="0"/>
            </a:br>
            <a:r>
              <a:rPr lang="ru-RU" sz="2800" dirty="0" smtClean="0"/>
              <a:t> Кадр кодируется как обычное растровое изображение, то есть разбивается на множество пикселей.</a:t>
            </a:r>
            <a:br>
              <a:rPr lang="ru-RU" sz="2800" dirty="0" smtClean="0"/>
            </a:br>
            <a:r>
              <a:rPr lang="ru-RU" sz="2800" dirty="0" smtClean="0"/>
              <a:t/>
            </a:r>
            <a:br>
              <a:rPr lang="ru-RU" sz="2800" dirty="0" smtClean="0"/>
            </a:br>
            <a:r>
              <a:rPr lang="ru-RU" sz="2800" dirty="0" smtClean="0"/>
              <a:t> Закодировав отдельные кадры и собрав их вместе, можно описать все видео. Видеоданные характеризуются частотой кадров и экранным разрешением</a:t>
            </a:r>
            <a:endParaRPr lang="ru-RU"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71480"/>
            <a:ext cx="7470648" cy="5286412"/>
          </a:xfrm>
        </p:spPr>
        <p:txBody>
          <a:bodyPr>
            <a:noAutofit/>
          </a:bodyPr>
          <a:lstStyle/>
          <a:p>
            <a:r>
              <a:rPr lang="ru-RU" sz="2800" dirty="0" smtClean="0"/>
              <a:t>Обычный компьютер не имеет в своем составе оборудования для ввода и обработки видео. </a:t>
            </a:r>
            <a:br>
              <a:rPr lang="ru-RU" sz="2800" dirty="0" smtClean="0"/>
            </a:br>
            <a:r>
              <a:rPr lang="ru-RU" sz="2800" dirty="0" smtClean="0"/>
              <a:t/>
            </a:r>
            <a:br>
              <a:rPr lang="ru-RU" sz="2800" dirty="0" smtClean="0"/>
            </a:br>
            <a:r>
              <a:rPr lang="ru-RU" sz="2800" dirty="0" smtClean="0"/>
              <a:t>Поэтому на него необходимо устанавливать дополнительное оборудование.</a:t>
            </a:r>
            <a:br>
              <a:rPr lang="ru-RU" sz="2800" dirty="0" smtClean="0"/>
            </a:br>
            <a:r>
              <a:rPr lang="ru-RU" sz="2800" dirty="0" smtClean="0"/>
              <a:t/>
            </a:r>
            <a:br>
              <a:rPr lang="ru-RU" sz="2800" dirty="0" smtClean="0"/>
            </a:br>
            <a:r>
              <a:rPr lang="ru-RU" sz="2800" dirty="0" smtClean="0"/>
              <a:t> Это оборудование может быть самым различным в зависимости от того, какие задачи вы хотите решать. Кроме того, сам компьютер должен отвечать определенным требованиям.</a:t>
            </a:r>
            <a:endParaRPr lang="ru-RU"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2285992"/>
            <a:ext cx="7470648" cy="1143000"/>
          </a:xfrm>
        </p:spPr>
        <p:txBody>
          <a:bodyPr>
            <a:normAutofit fontScale="90000"/>
          </a:bodyPr>
          <a:lstStyle/>
          <a:p>
            <a:r>
              <a:rPr lang="ru-RU" sz="3100" dirty="0" smtClean="0"/>
              <a:t>Для захвата и обработки видео особых требований к компьютеру не предъявляется, лишь бы он был оборудован звуковой платой и имел жесткий диск достаточного объема и скорости.</a:t>
            </a:r>
            <a:r>
              <a:rPr lang="ru-RU" dirty="0" smtClean="0"/>
              <a:t> </a:t>
            </a:r>
            <a:r>
              <a:rPr lang="ru-RU" sz="3100" dirty="0" smtClean="0"/>
              <a:t>Один час видео в хорошем качестве будет занимать на диске около 20 Гбайт информации.</a:t>
            </a:r>
            <a:r>
              <a:rPr lang="ru-RU" sz="2800" dirty="0" smtClean="0"/>
              <a:t> </a:t>
            </a:r>
            <a:r>
              <a:rPr lang="ru-RU" sz="3100" dirty="0" smtClean="0"/>
              <a:t>Лучше выбирать жесткие диски, имеющие скорость вращения 7200 оборотов в минуту и больше.</a:t>
            </a:r>
            <a:endParaRPr lang="ru-RU" sz="31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42910" y="571480"/>
            <a:ext cx="7467600" cy="571504"/>
          </a:xfrm>
        </p:spPr>
        <p:txBody>
          <a:bodyPr>
            <a:normAutofit fontScale="90000"/>
          </a:bodyPr>
          <a:lstStyle/>
          <a:p>
            <a:r>
              <a:rPr lang="ru-RU" sz="3600" dirty="0" smtClean="0">
                <a:solidFill>
                  <a:schemeClr val="accent2">
                    <a:lumMod val="40000"/>
                    <a:lumOff val="60000"/>
                  </a:schemeClr>
                </a:solidFill>
              </a:rPr>
              <a:t>Видеооборудование и программы</a:t>
            </a:r>
            <a:r>
              <a:rPr lang="ru-RU" dirty="0" smtClean="0"/>
              <a:t/>
            </a:r>
            <a:br>
              <a:rPr lang="ru-RU" dirty="0" smtClean="0"/>
            </a:br>
            <a:endParaRPr lang="ru-RU" dirty="0"/>
          </a:p>
        </p:txBody>
      </p:sp>
      <p:pic>
        <p:nvPicPr>
          <p:cNvPr id="5" name="Содержимое 4" descr="analogcam.gif"/>
          <p:cNvPicPr>
            <a:picLocks noGrp="1" noChangeAspect="1"/>
          </p:cNvPicPr>
          <p:nvPr>
            <p:ph idx="1"/>
          </p:nvPr>
        </p:nvPicPr>
        <p:blipFill>
          <a:blip r:embed="rId2"/>
          <a:stretch>
            <a:fillRect/>
          </a:stretch>
        </p:blipFill>
        <p:spPr>
          <a:xfrm>
            <a:off x="5429256" y="4143380"/>
            <a:ext cx="3048000" cy="2105025"/>
          </a:xfrm>
        </p:spPr>
      </p:pic>
      <p:sp>
        <p:nvSpPr>
          <p:cNvPr id="6" name="Прямоугольник 5"/>
          <p:cNvSpPr/>
          <p:nvPr/>
        </p:nvSpPr>
        <p:spPr>
          <a:xfrm>
            <a:off x="5786446" y="6429396"/>
            <a:ext cx="2315057" cy="307777"/>
          </a:xfrm>
          <a:prstGeom prst="rect">
            <a:avLst/>
          </a:prstGeom>
        </p:spPr>
        <p:txBody>
          <a:bodyPr wrap="none">
            <a:spAutoFit/>
          </a:bodyPr>
          <a:lstStyle/>
          <a:p>
            <a:r>
              <a:rPr lang="ru-RU" sz="1400" dirty="0">
                <a:solidFill>
                  <a:schemeClr val="accent2">
                    <a:lumMod val="40000"/>
                    <a:lumOff val="60000"/>
                  </a:schemeClr>
                </a:solidFill>
              </a:rPr>
              <a:t>Аналоговая видеокамера</a:t>
            </a:r>
          </a:p>
        </p:txBody>
      </p:sp>
      <p:sp>
        <p:nvSpPr>
          <p:cNvPr id="7" name="Прямоугольник 6"/>
          <p:cNvSpPr/>
          <p:nvPr/>
        </p:nvSpPr>
        <p:spPr>
          <a:xfrm>
            <a:off x="428596" y="1071546"/>
            <a:ext cx="4572000" cy="5262979"/>
          </a:xfrm>
          <a:prstGeom prst="rect">
            <a:avLst/>
          </a:prstGeom>
        </p:spPr>
        <p:txBody>
          <a:bodyPr wrap="square">
            <a:spAutoFit/>
          </a:bodyPr>
          <a:lstStyle/>
          <a:p>
            <a:r>
              <a:rPr lang="ru-RU" sz="1600" dirty="0"/>
              <a:t>В аналоговых видеокамерах изображение хранится на магнитной ленте в видеокассете. </a:t>
            </a:r>
            <a:endParaRPr lang="ru-RU" sz="1600" dirty="0" smtClean="0"/>
          </a:p>
          <a:p>
            <a:endParaRPr lang="ru-RU" sz="1600" dirty="0" smtClean="0"/>
          </a:p>
          <a:p>
            <a:r>
              <a:rPr lang="ru-RU" sz="1600" dirty="0" smtClean="0"/>
              <a:t>При </a:t>
            </a:r>
            <a:r>
              <a:rPr lang="ru-RU" sz="1600" dirty="0"/>
              <a:t>записи на магнитную ленту изображение сохраняется в ней будучи преобразованной в магнитные импульсы</a:t>
            </a:r>
            <a:r>
              <a:rPr lang="ru-RU" sz="1600" dirty="0" smtClean="0"/>
              <a:t>.</a:t>
            </a:r>
          </a:p>
          <a:p>
            <a:endParaRPr lang="ru-RU" sz="1600" dirty="0" smtClean="0"/>
          </a:p>
          <a:p>
            <a:r>
              <a:rPr lang="ru-RU" sz="1600" dirty="0" smtClean="0"/>
              <a:t> </a:t>
            </a:r>
            <a:r>
              <a:rPr lang="ru-RU" sz="1600" dirty="0"/>
              <a:t>При воспроизведении происходит обратное преобразование магнитных импульсов в изображение. </a:t>
            </a:r>
            <a:endParaRPr lang="ru-RU" sz="1600" dirty="0" smtClean="0"/>
          </a:p>
          <a:p>
            <a:endParaRPr lang="ru-RU" sz="1600" dirty="0" smtClean="0"/>
          </a:p>
          <a:p>
            <a:endParaRPr lang="ru-RU" sz="1600" dirty="0" smtClean="0"/>
          </a:p>
          <a:p>
            <a:r>
              <a:rPr lang="ru-RU" sz="1600" dirty="0" smtClean="0"/>
              <a:t>Существует </a:t>
            </a:r>
            <a:r>
              <a:rPr lang="ru-RU" sz="1600" dirty="0"/>
              <a:t>несколько стандартов для записи аналогового видеосигнала: VHS, S-VHS, </a:t>
            </a:r>
            <a:r>
              <a:rPr lang="ru-RU" sz="1600" dirty="0" err="1"/>
              <a:t>VHS-compact</a:t>
            </a:r>
            <a:r>
              <a:rPr lang="ru-RU" sz="1600" dirty="0"/>
              <a:t>, Video-8, Hi-8 др</a:t>
            </a:r>
            <a:r>
              <a:rPr lang="ru-RU" sz="1600" dirty="0" smtClean="0"/>
              <a:t>.</a:t>
            </a:r>
          </a:p>
          <a:p>
            <a:endParaRPr lang="ru-RU" sz="1600" dirty="0" smtClean="0"/>
          </a:p>
          <a:p>
            <a:r>
              <a:rPr lang="ru-RU" sz="1600" dirty="0" smtClean="0"/>
              <a:t> </a:t>
            </a:r>
            <a:r>
              <a:rPr lang="ru-RU" sz="1600" dirty="0"/>
              <a:t>Они различаются параметрами записываемых сигналов, формой и размером видеокассеты. Аналоговые камеры могут содержать встроенные возможности редактирования видео.</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solidFill>
                  <a:schemeClr val="accent2">
                    <a:lumMod val="40000"/>
                    <a:lumOff val="60000"/>
                  </a:schemeClr>
                </a:solidFill>
              </a:rPr>
              <a:t>Видеооборудование и программы</a:t>
            </a:r>
            <a:endParaRPr lang="ru-RU" sz="3600" dirty="0"/>
          </a:p>
        </p:txBody>
      </p:sp>
      <p:pic>
        <p:nvPicPr>
          <p:cNvPr id="4" name="Содержимое 3" descr="webcam.jpg"/>
          <p:cNvPicPr>
            <a:picLocks noGrp="1" noChangeAspect="1"/>
          </p:cNvPicPr>
          <p:nvPr>
            <p:ph idx="1"/>
          </p:nvPr>
        </p:nvPicPr>
        <p:blipFill>
          <a:blip r:embed="rId2"/>
          <a:stretch>
            <a:fillRect/>
          </a:stretch>
        </p:blipFill>
        <p:spPr>
          <a:xfrm>
            <a:off x="3000364" y="4071942"/>
            <a:ext cx="2786082" cy="2647950"/>
          </a:xfrm>
        </p:spPr>
      </p:pic>
      <p:sp>
        <p:nvSpPr>
          <p:cNvPr id="5" name="Прямоугольник 4"/>
          <p:cNvSpPr/>
          <p:nvPr/>
        </p:nvSpPr>
        <p:spPr>
          <a:xfrm>
            <a:off x="285720" y="1214422"/>
            <a:ext cx="8143932" cy="2534027"/>
          </a:xfrm>
          <a:prstGeom prst="rect">
            <a:avLst/>
          </a:prstGeom>
        </p:spPr>
        <p:txBody>
          <a:bodyPr wrap="square">
            <a:spAutoFit/>
          </a:bodyPr>
          <a:lstStyle/>
          <a:p>
            <a:pPr>
              <a:lnSpc>
                <a:spcPct val="150000"/>
              </a:lnSpc>
            </a:pPr>
            <a:r>
              <a:rPr lang="ru-RU" dirty="0"/>
              <a:t>Web-камеры предназначены для общения в Интернете. Эти камеры не содержат средств хранения видеоинформации, а просто транслируют закодированный видеосигнал в компьютер, где он или отображается на экране, или сохраняется на диске. Соединяются такие камеры с компьютером при помощи интерфейса USB. Возможности Web-камер ограничены, и качество получаемого изображения невысокое.</a:t>
            </a:r>
          </a:p>
        </p:txBody>
      </p:sp>
      <p:sp>
        <p:nvSpPr>
          <p:cNvPr id="6" name="Прямоугольник 5"/>
          <p:cNvSpPr/>
          <p:nvPr/>
        </p:nvSpPr>
        <p:spPr>
          <a:xfrm>
            <a:off x="5857884" y="6357958"/>
            <a:ext cx="1285884" cy="307777"/>
          </a:xfrm>
          <a:prstGeom prst="rect">
            <a:avLst/>
          </a:prstGeom>
        </p:spPr>
        <p:txBody>
          <a:bodyPr wrap="square">
            <a:spAutoFit/>
          </a:bodyPr>
          <a:lstStyle/>
          <a:p>
            <a:r>
              <a:rPr lang="en-US" sz="1400" dirty="0">
                <a:solidFill>
                  <a:schemeClr val="accent2">
                    <a:lumMod val="40000"/>
                    <a:lumOff val="60000"/>
                  </a:schemeClr>
                </a:solidFill>
              </a:rPr>
              <a:t>Web-</a:t>
            </a:r>
            <a:r>
              <a:rPr lang="ru-RU" sz="1400" dirty="0">
                <a:solidFill>
                  <a:schemeClr val="accent2">
                    <a:lumMod val="40000"/>
                    <a:lumOff val="60000"/>
                  </a:schemeClr>
                </a:solidFill>
              </a:rPr>
              <a:t>камера</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Видеооборудование и программы</a:t>
            </a:r>
            <a:endParaRPr lang="ru-RU" sz="3200" dirty="0"/>
          </a:p>
        </p:txBody>
      </p:sp>
      <p:pic>
        <p:nvPicPr>
          <p:cNvPr id="4" name="Содержимое 3" descr="digitcam.jpg"/>
          <p:cNvPicPr>
            <a:picLocks noGrp="1" noChangeAspect="1"/>
          </p:cNvPicPr>
          <p:nvPr>
            <p:ph idx="1"/>
          </p:nvPr>
        </p:nvPicPr>
        <p:blipFill>
          <a:blip r:embed="rId2"/>
          <a:stretch>
            <a:fillRect/>
          </a:stretch>
        </p:blipFill>
        <p:spPr>
          <a:xfrm>
            <a:off x="5857884" y="4071942"/>
            <a:ext cx="2219325" cy="2219325"/>
          </a:xfrm>
        </p:spPr>
      </p:pic>
      <p:sp>
        <p:nvSpPr>
          <p:cNvPr id="5" name="Прямоугольник 4"/>
          <p:cNvSpPr/>
          <p:nvPr/>
        </p:nvSpPr>
        <p:spPr>
          <a:xfrm>
            <a:off x="428596" y="1714488"/>
            <a:ext cx="5357850" cy="4247317"/>
          </a:xfrm>
          <a:prstGeom prst="rect">
            <a:avLst/>
          </a:prstGeom>
        </p:spPr>
        <p:txBody>
          <a:bodyPr wrap="square">
            <a:spAutoFit/>
          </a:bodyPr>
          <a:lstStyle/>
          <a:p>
            <a:pPr>
              <a:lnSpc>
                <a:spcPct val="150000"/>
              </a:lnSpc>
            </a:pPr>
            <a:r>
              <a:rPr lang="ru-RU" dirty="0"/>
              <a:t>Наибольшего качества можно добиться при использовании цифровых видеокамер. Эти видеокамеры записывают изображение в цифровой форме. Внешне они почти не отличаются от аналоговых видеокамер</a:t>
            </a:r>
            <a:r>
              <a:rPr lang="ru-RU" dirty="0" smtClean="0"/>
              <a:t>.</a:t>
            </a:r>
            <a:r>
              <a:rPr lang="ru-RU" dirty="0"/>
              <a:t> Выпускаются различные варианты цифровых видеокамер от самых простых до профессиональных. </a:t>
            </a:r>
            <a:r>
              <a:rPr lang="ru-RU" dirty="0" smtClean="0"/>
              <a:t>Некоторые </a:t>
            </a:r>
            <a:r>
              <a:rPr lang="ru-RU" dirty="0"/>
              <a:t>цифровые видеокамеры можно использовать и как цифровые фотоаппараты.</a:t>
            </a:r>
          </a:p>
        </p:txBody>
      </p:sp>
      <p:sp>
        <p:nvSpPr>
          <p:cNvPr id="6" name="Прямоугольник 5"/>
          <p:cNvSpPr/>
          <p:nvPr/>
        </p:nvSpPr>
        <p:spPr>
          <a:xfrm>
            <a:off x="5715008" y="6429396"/>
            <a:ext cx="2464714" cy="338554"/>
          </a:xfrm>
          <a:prstGeom prst="rect">
            <a:avLst/>
          </a:prstGeom>
        </p:spPr>
        <p:txBody>
          <a:bodyPr wrap="none">
            <a:spAutoFit/>
          </a:bodyPr>
          <a:lstStyle/>
          <a:p>
            <a:r>
              <a:rPr lang="ru-RU" sz="1600" dirty="0" smtClean="0">
                <a:solidFill>
                  <a:schemeClr val="accent2">
                    <a:lumMod val="40000"/>
                    <a:lumOff val="60000"/>
                  </a:schemeClr>
                </a:solidFill>
              </a:rPr>
              <a:t>цифровая видеокамера</a:t>
            </a:r>
            <a:endParaRPr lang="ru-RU" sz="1600" dirty="0">
              <a:solidFill>
                <a:schemeClr val="accent2">
                  <a:lumMod val="40000"/>
                  <a:lumOff val="6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654164"/>
          </a:xfrm>
        </p:spPr>
        <p:txBody>
          <a:bodyPr>
            <a:normAutofit/>
          </a:bodyPr>
          <a:lstStyle/>
          <a:p>
            <a:r>
              <a:rPr lang="ru-RU" sz="1600" dirty="0" smtClean="0">
                <a:latin typeface="+mn-lt"/>
              </a:rPr>
              <a:t>Для редактирования на компьютере видео потребуется специальное программное обеспечение. Для простейшей работы можно использовать встроенную </a:t>
            </a:r>
            <a:r>
              <a:rPr lang="ru-RU" sz="1600" dirty="0" err="1" smtClean="0">
                <a:latin typeface="+mn-lt"/>
              </a:rPr>
              <a:t>Windows</a:t>
            </a:r>
            <a:r>
              <a:rPr lang="ru-RU" sz="1600" dirty="0" smtClean="0">
                <a:latin typeface="+mn-lt"/>
              </a:rPr>
              <a:t> XP программу </a:t>
            </a:r>
            <a:r>
              <a:rPr lang="ru-RU" sz="1600" dirty="0" err="1" smtClean="0">
                <a:latin typeface="+mn-lt"/>
              </a:rPr>
              <a:t>Windows</a:t>
            </a:r>
            <a:r>
              <a:rPr lang="ru-RU" sz="1600" dirty="0" smtClean="0">
                <a:latin typeface="+mn-lt"/>
              </a:rPr>
              <a:t> </a:t>
            </a:r>
            <a:r>
              <a:rPr lang="ru-RU" sz="1600" dirty="0" err="1" smtClean="0">
                <a:latin typeface="+mn-lt"/>
              </a:rPr>
              <a:t>Movie</a:t>
            </a:r>
            <a:r>
              <a:rPr lang="ru-RU" sz="1600" dirty="0" smtClean="0">
                <a:latin typeface="+mn-lt"/>
              </a:rPr>
              <a:t> </a:t>
            </a:r>
            <a:r>
              <a:rPr lang="ru-RU" sz="1600" dirty="0" err="1" smtClean="0">
                <a:latin typeface="+mn-lt"/>
              </a:rPr>
              <a:t>Maker</a:t>
            </a:r>
            <a:r>
              <a:rPr lang="ru-RU" sz="1600" dirty="0" smtClean="0">
                <a:latin typeface="+mn-lt"/>
              </a:rPr>
              <a:t>. Для более сложного видеомонтажа можно воспользоваться программой </a:t>
            </a:r>
            <a:r>
              <a:rPr lang="ru-RU" sz="1600" dirty="0" err="1" smtClean="0">
                <a:latin typeface="+mn-lt"/>
              </a:rPr>
              <a:t>Ulead</a:t>
            </a:r>
            <a:r>
              <a:rPr lang="ru-RU" sz="1600" dirty="0" smtClean="0">
                <a:latin typeface="+mn-lt"/>
              </a:rPr>
              <a:t> </a:t>
            </a:r>
            <a:r>
              <a:rPr lang="ru-RU" sz="1600" dirty="0" err="1" smtClean="0">
                <a:latin typeface="+mn-lt"/>
              </a:rPr>
              <a:t>Media</a:t>
            </a:r>
            <a:r>
              <a:rPr lang="ru-RU" sz="1600" dirty="0" smtClean="0">
                <a:latin typeface="+mn-lt"/>
              </a:rPr>
              <a:t> </a:t>
            </a:r>
            <a:r>
              <a:rPr lang="ru-RU" sz="1600" dirty="0" err="1" smtClean="0">
                <a:latin typeface="+mn-lt"/>
              </a:rPr>
              <a:t>Studio</a:t>
            </a:r>
            <a:r>
              <a:rPr lang="ru-RU" sz="1600" dirty="0" smtClean="0">
                <a:latin typeface="+mn-lt"/>
              </a:rPr>
              <a:t> </a:t>
            </a:r>
            <a:r>
              <a:rPr lang="ru-RU" sz="1600" dirty="0" err="1" smtClean="0">
                <a:latin typeface="+mn-lt"/>
              </a:rPr>
              <a:t>Pro</a:t>
            </a:r>
            <a:r>
              <a:rPr lang="ru-RU" sz="1600" dirty="0" smtClean="0">
                <a:latin typeface="+mn-lt"/>
              </a:rPr>
              <a:t>.</a:t>
            </a:r>
            <a:endParaRPr lang="ru-RU" sz="1600" dirty="0">
              <a:latin typeface="+mn-lt"/>
            </a:endParaRPr>
          </a:p>
        </p:txBody>
      </p:sp>
      <p:pic>
        <p:nvPicPr>
          <p:cNvPr id="4" name="Содержимое 3" descr="ulead.jpg"/>
          <p:cNvPicPr>
            <a:picLocks noGrp="1" noChangeAspect="1"/>
          </p:cNvPicPr>
          <p:nvPr>
            <p:ph idx="1"/>
          </p:nvPr>
        </p:nvPicPr>
        <p:blipFill>
          <a:blip r:embed="rId2"/>
          <a:stretch>
            <a:fillRect/>
          </a:stretch>
        </p:blipFill>
        <p:spPr>
          <a:xfrm>
            <a:off x="1142976" y="1857364"/>
            <a:ext cx="6308918" cy="4525963"/>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85794"/>
            <a:ext cx="7467600" cy="1143000"/>
          </a:xfrm>
        </p:spPr>
        <p:txBody>
          <a:bodyPr>
            <a:noAutofit/>
          </a:bodyPr>
          <a:lstStyle/>
          <a:p>
            <a:r>
              <a:rPr lang="ru-RU" sz="1400" dirty="0" smtClean="0">
                <a:latin typeface="+mn-lt"/>
              </a:rPr>
              <a:t>В настоящее время наиболее распространен нелинейный видеомонтаж. Для нелинейного видеомонтажа используются специальные программы, среди которых упомянутая выше программа </a:t>
            </a:r>
            <a:r>
              <a:rPr lang="ru-RU" sz="1400" dirty="0" err="1" smtClean="0">
                <a:latin typeface="+mn-lt"/>
              </a:rPr>
              <a:t>Ulead</a:t>
            </a:r>
            <a:r>
              <a:rPr lang="ru-RU" sz="1400" dirty="0" smtClean="0">
                <a:latin typeface="+mn-lt"/>
              </a:rPr>
              <a:t> </a:t>
            </a:r>
            <a:r>
              <a:rPr lang="ru-RU" sz="1400" dirty="0" err="1" smtClean="0">
                <a:latin typeface="+mn-lt"/>
              </a:rPr>
              <a:t>Media</a:t>
            </a:r>
            <a:r>
              <a:rPr lang="ru-RU" sz="1400" dirty="0" smtClean="0">
                <a:latin typeface="+mn-lt"/>
              </a:rPr>
              <a:t> </a:t>
            </a:r>
            <a:r>
              <a:rPr lang="ru-RU" sz="1400" dirty="0" err="1" smtClean="0">
                <a:latin typeface="+mn-lt"/>
              </a:rPr>
              <a:t>Studio</a:t>
            </a:r>
            <a:r>
              <a:rPr lang="ru-RU" sz="1400" dirty="0" smtClean="0">
                <a:latin typeface="+mn-lt"/>
              </a:rPr>
              <a:t> </a:t>
            </a:r>
            <a:r>
              <a:rPr lang="ru-RU" sz="1400" dirty="0" err="1" smtClean="0">
                <a:latin typeface="+mn-lt"/>
              </a:rPr>
              <a:t>Pro</a:t>
            </a:r>
            <a:r>
              <a:rPr lang="ru-RU" sz="1400" dirty="0" smtClean="0">
                <a:latin typeface="+mn-lt"/>
              </a:rPr>
              <a:t>, а также программа </a:t>
            </a:r>
            <a:r>
              <a:rPr lang="ru-RU" sz="1400" dirty="0" err="1" smtClean="0">
                <a:latin typeface="+mn-lt"/>
              </a:rPr>
              <a:t>Adobe</a:t>
            </a:r>
            <a:r>
              <a:rPr lang="ru-RU" sz="1400" dirty="0" smtClean="0">
                <a:latin typeface="+mn-lt"/>
              </a:rPr>
              <a:t> </a:t>
            </a:r>
            <a:r>
              <a:rPr lang="ru-RU" sz="1400" dirty="0" err="1" smtClean="0">
                <a:latin typeface="+mn-lt"/>
              </a:rPr>
              <a:t>Premiere</a:t>
            </a:r>
            <a:r>
              <a:rPr lang="ru-RU" sz="1400" dirty="0" smtClean="0">
                <a:latin typeface="+mn-lt"/>
              </a:rPr>
              <a:t>. Эти программы являются универсальными и позволяют оцифровывать видеосигнал, производить его обработку, а также кодировать полученное изображение в различные форматы.</a:t>
            </a:r>
            <a:endParaRPr lang="ru-RU" sz="1400" dirty="0">
              <a:latin typeface="+mn-lt"/>
            </a:endParaRPr>
          </a:p>
        </p:txBody>
      </p:sp>
      <p:pic>
        <p:nvPicPr>
          <p:cNvPr id="4" name="Содержимое 3" descr="premiere.jpg"/>
          <p:cNvPicPr>
            <a:picLocks noGrp="1" noChangeAspect="1"/>
          </p:cNvPicPr>
          <p:nvPr>
            <p:ph idx="1"/>
          </p:nvPr>
        </p:nvPicPr>
        <p:blipFill>
          <a:blip r:embed="rId2"/>
          <a:stretch>
            <a:fillRect/>
          </a:stretch>
        </p:blipFill>
        <p:spPr>
          <a:xfrm>
            <a:off x="1142976" y="2214554"/>
            <a:ext cx="6096000" cy="436245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71480"/>
            <a:ext cx="7467600" cy="1143000"/>
          </a:xfrm>
        </p:spPr>
        <p:txBody>
          <a:bodyPr>
            <a:normAutofit fontScale="90000"/>
          </a:bodyPr>
          <a:lstStyle/>
          <a:p>
            <a:r>
              <a:rPr lang="ru-RU" sz="3600" dirty="0" smtClean="0">
                <a:solidFill>
                  <a:schemeClr val="accent2">
                    <a:lumMod val="40000"/>
                    <a:lumOff val="60000"/>
                  </a:schemeClr>
                </a:solidFill>
              </a:rPr>
              <a:t>Запись звука на компьютере. Программа «Звукозапись»</a:t>
            </a:r>
            <a:r>
              <a:rPr lang="ru-RU" dirty="0" smtClean="0"/>
              <a:t/>
            </a:r>
            <a:br>
              <a:rPr lang="ru-RU" dirty="0" smtClean="0"/>
            </a:br>
            <a:endParaRPr lang="ru-RU" dirty="0"/>
          </a:p>
        </p:txBody>
      </p:sp>
      <p:pic>
        <p:nvPicPr>
          <p:cNvPr id="4" name="Содержимое 3" descr="img_1.jpg"/>
          <p:cNvPicPr>
            <a:picLocks noGrp="1" noChangeAspect="1"/>
          </p:cNvPicPr>
          <p:nvPr>
            <p:ph idx="1"/>
          </p:nvPr>
        </p:nvPicPr>
        <p:blipFill>
          <a:blip r:embed="rId2"/>
          <a:stretch>
            <a:fillRect/>
          </a:stretch>
        </p:blipFill>
        <p:spPr>
          <a:xfrm>
            <a:off x="4857752" y="4857760"/>
            <a:ext cx="3838590" cy="1813729"/>
          </a:xfrm>
        </p:spPr>
      </p:pic>
      <p:sp>
        <p:nvSpPr>
          <p:cNvPr id="5" name="Прямоугольник 4"/>
          <p:cNvSpPr/>
          <p:nvPr/>
        </p:nvSpPr>
        <p:spPr>
          <a:xfrm>
            <a:off x="357158" y="1500174"/>
            <a:ext cx="6286528" cy="3416320"/>
          </a:xfrm>
          <a:prstGeom prst="rect">
            <a:avLst/>
          </a:prstGeom>
        </p:spPr>
        <p:txBody>
          <a:bodyPr wrap="square">
            <a:spAutoFit/>
          </a:bodyPr>
          <a:lstStyle/>
          <a:p>
            <a:r>
              <a:rPr lang="ru-RU" dirty="0"/>
              <a:t>Программа Звукозапись позволяет записать звук, подаваемый на линейный вход звуковой карты, с микрофона, компакт-диска или любого другого источника. </a:t>
            </a:r>
            <a:endParaRPr lang="ru-RU" dirty="0" smtClean="0"/>
          </a:p>
          <a:p>
            <a:r>
              <a:rPr lang="ru-RU" dirty="0" smtClean="0"/>
              <a:t>Полученную </a:t>
            </a:r>
            <a:r>
              <a:rPr lang="ru-RU" dirty="0"/>
              <a:t>запись можно прослушать. Если качество звучания вас не удовлетворяет, можно изменить параметры записи и перезаписать звуковую информацию. Можно провести некоторые операции редактирования и наложения эффектов, а затем сохранить полученную композицию в отдельном файле, или вставить в качестве фрагмента в различные документы.</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2">
                    <a:lumMod val="40000"/>
                    <a:lumOff val="60000"/>
                  </a:schemeClr>
                </a:solidFill>
              </a:rPr>
              <a:t>Регулятор громкости воспроизведения</a:t>
            </a:r>
            <a:endParaRPr lang="ru-RU" sz="3200" dirty="0">
              <a:solidFill>
                <a:schemeClr val="accent2">
                  <a:lumMod val="40000"/>
                  <a:lumOff val="60000"/>
                </a:schemeClr>
              </a:solidFill>
            </a:endParaRPr>
          </a:p>
        </p:txBody>
      </p:sp>
      <p:pic>
        <p:nvPicPr>
          <p:cNvPr id="3" name="Рисунок 2" descr="img_2b.jpg"/>
          <p:cNvPicPr>
            <a:picLocks noChangeAspect="1"/>
          </p:cNvPicPr>
          <p:nvPr/>
        </p:nvPicPr>
        <p:blipFill>
          <a:blip r:embed="rId2"/>
          <a:stretch>
            <a:fillRect/>
          </a:stretch>
        </p:blipFill>
        <p:spPr>
          <a:xfrm>
            <a:off x="1142976" y="1928802"/>
            <a:ext cx="6500858" cy="371477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857232"/>
            <a:ext cx="3971924" cy="4479175"/>
          </a:xfrm>
        </p:spPr>
        <p:txBody>
          <a:bodyPr wrap="square">
            <a:spAutoFit/>
          </a:bodyPr>
          <a:lstStyle/>
          <a:p>
            <a:pPr>
              <a:lnSpc>
                <a:spcPct val="150000"/>
              </a:lnSpc>
            </a:pPr>
            <a:r>
              <a:rPr lang="ru-RU" sz="1600" dirty="0" smtClean="0"/>
              <a:t>Выберите команду Свойства меню Файл. Появится диалоговое окно настройки звуковых параметров новой фонограммы. Среди свойств объекта «Звук» содержится и информация об атрибутах создаваемой записи, влияющих на ее качество. К таким атрибутам относится частота дискретизации и число каналов. Если качество предполагаемой записи вас не устраивает, нажмите кнопку Преобразовать. Появится диалоговое окно настройки преобразования звука</a:t>
            </a:r>
            <a:endParaRPr lang="ru-RU" sz="1600" dirty="0"/>
          </a:p>
        </p:txBody>
      </p:sp>
      <p:pic>
        <p:nvPicPr>
          <p:cNvPr id="4" name="Содержимое 3" descr="img_3.jpg"/>
          <p:cNvPicPr>
            <a:picLocks noGrp="1" noChangeAspect="1"/>
          </p:cNvPicPr>
          <p:nvPr>
            <p:ph idx="1"/>
          </p:nvPr>
        </p:nvPicPr>
        <p:blipFill>
          <a:blip r:embed="rId2"/>
          <a:stretch>
            <a:fillRect/>
          </a:stretch>
        </p:blipFill>
        <p:spPr>
          <a:xfrm>
            <a:off x="4714876" y="642918"/>
            <a:ext cx="3533775" cy="3714775"/>
          </a:xfrm>
        </p:spPr>
      </p:pic>
      <p:pic>
        <p:nvPicPr>
          <p:cNvPr id="5" name="Рисунок 4" descr="img_4.jpg"/>
          <p:cNvPicPr>
            <a:picLocks noChangeAspect="1"/>
          </p:cNvPicPr>
          <p:nvPr/>
        </p:nvPicPr>
        <p:blipFill>
          <a:blip r:embed="rId3"/>
          <a:stretch>
            <a:fillRect/>
          </a:stretch>
        </p:blipFill>
        <p:spPr>
          <a:xfrm>
            <a:off x="4786314" y="4643446"/>
            <a:ext cx="3419475" cy="184785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083188"/>
          </a:xfrm>
        </p:spPr>
        <p:txBody>
          <a:bodyPr>
            <a:normAutofit/>
          </a:bodyPr>
          <a:lstStyle/>
          <a:p>
            <a:pPr>
              <a:lnSpc>
                <a:spcPct val="150000"/>
              </a:lnSpc>
            </a:pPr>
            <a:r>
              <a:rPr lang="ru-RU" sz="1800" dirty="0" smtClean="0">
                <a:latin typeface="Times New Roman" pitchFamily="18" charset="0"/>
                <a:cs typeface="Times New Roman" pitchFamily="18" charset="0"/>
              </a:rPr>
              <a:t>Чтобы сделать запись, следует нажать кнопку Запись в диалоговом окне Звук – Звукозапись и включить источник звука. Зеленая линия в средней части окна показывает уровень записываемого звука и ее наличие говорит о том, что запись проходит успешно.</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Остановить запись можно, нажав кнопку </a:t>
            </a:r>
            <a:r>
              <a:rPr lang="ru-RU" sz="1800" dirty="0" err="1" smtClean="0">
                <a:latin typeface="Times New Roman" pitchFamily="18" charset="0"/>
                <a:cs typeface="Times New Roman" pitchFamily="18" charset="0"/>
              </a:rPr>
              <a:t>Stop</a:t>
            </a:r>
            <a:r>
              <a:rPr lang="ru-RU" sz="1800" dirty="0" smtClean="0">
                <a:latin typeface="Times New Roman" pitchFamily="18" charset="0"/>
                <a:cs typeface="Times New Roman" pitchFamily="18" charset="0"/>
              </a:rPr>
              <a:t>. Чтобы далее продолжить запись, необходимо еще раз нажать кнопку Запись. Общая продолжительность записи указывается правее графика звуковой волны. Перейти к началу звукового фрагмента можно, нажав кнопку Переход в начало, а для перехода в конец следует нажать кнопку Переход в конец. После записи нажмите Файл - Сохранить.</a:t>
            </a:r>
            <a:endParaRPr lang="ru-RU" sz="1800" dirty="0">
              <a:latin typeface="Times New Roman" pitchFamily="18" charset="0"/>
              <a:cs typeface="Times New Roman" pitchFamily="18" charset="0"/>
            </a:endParaRPr>
          </a:p>
        </p:txBody>
      </p:sp>
      <p:pic>
        <p:nvPicPr>
          <p:cNvPr id="4" name="Содержимое 3" descr="img_1b.jpg"/>
          <p:cNvPicPr>
            <a:picLocks noGrp="1" noChangeAspect="1"/>
          </p:cNvPicPr>
          <p:nvPr>
            <p:ph idx="1"/>
          </p:nvPr>
        </p:nvPicPr>
        <p:blipFill>
          <a:blip r:embed="rId2"/>
          <a:stretch>
            <a:fillRect/>
          </a:stretch>
        </p:blipFill>
        <p:spPr>
          <a:xfrm>
            <a:off x="5715008" y="4857760"/>
            <a:ext cx="2628900" cy="1495425"/>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538" y="1428736"/>
            <a:ext cx="5896111" cy="2585323"/>
          </a:xfrm>
          <a:prstGeom prst="rect">
            <a:avLst/>
          </a:prstGeom>
        </p:spPr>
        <p:txBody>
          <a:bodyPr wrap="square">
            <a:spAutoFit/>
          </a:bodyPr>
          <a:lstStyle/>
          <a:p>
            <a:r>
              <a:rPr lang="ru-RU" sz="5400" dirty="0" smtClean="0"/>
              <a:t>Удачи Вам в дальнейшей работе!</a:t>
            </a:r>
            <a:endParaRPr lang="ru-RU" sz="5400" dirty="0"/>
          </a:p>
        </p:txBody>
      </p:sp>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60</TotalTime>
  <Words>869</Words>
  <Application>Microsoft Office PowerPoint</Application>
  <PresentationFormat>Экран (4:3)</PresentationFormat>
  <Paragraphs>63</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Техническая</vt:lpstr>
      <vt:lpstr>Технические приемы  записи звуковой и видеоинформации. </vt:lpstr>
      <vt:lpstr> Звук представляет собой волну, распространяющуюся в атмосфере, и воспринимаемую человеком с помощью органов слуха. Громкость звука – это его кажущаяся сила.   Измеряется громкость в децибелах (дБ). Громкость обычного разговора около 50 дБ, шум на улице часто превышает 70 дБ, а громкость взлетающего самолета составляет 120 дБ. Порог чувствительности человеческого уха около 20 дБ.</vt:lpstr>
      <vt:lpstr> Характеризуется звуковая волна изменением во времени частоты и амплитуды сигнала.   Графически звуковая волна описывается кривой, задающей зависимость амплитуды от времени. Частота основных колебаний определяет высоту звука. Но звуки одной частоты могут иметь разный тембр.</vt:lpstr>
      <vt:lpstr>Звуковое оборудование и программы </vt:lpstr>
      <vt:lpstr>Звуковое оборудование и программы </vt:lpstr>
      <vt:lpstr>Звуковое оборудование и программы</vt:lpstr>
      <vt:lpstr>Звуковое оборудование и программы</vt:lpstr>
      <vt:lpstr>Звуковое оборудование и программы</vt:lpstr>
      <vt:lpstr>Звуковое оборудование и программы</vt:lpstr>
      <vt:lpstr>Для обработки звуков следует использовать звуковой редактор. Лучшими звуковыми редакторами являются программы Sound Forge и WaveLab. Для многоканального монтажа применяется редактор Cool Edit. Для создания и редактирования музыки, а также для добавления вокала к музыке, применяются программы, называемые секвенсорами MIDI и аудио. Лучшими программами этого класса являются Cakewalk Sonar и Cubase VST.</vt:lpstr>
      <vt:lpstr>Изображение в видео состоит из отдельных кадров, которые меняются с определенной частотой.   Кадр кодируется как обычное растровое изображение, то есть разбивается на множество пикселей.   Закодировав отдельные кадры и собрав их вместе, можно описать все видео. Видеоданные характеризуются частотой кадров и экранным разрешением</vt:lpstr>
      <vt:lpstr>Обычный компьютер не имеет в своем составе оборудования для ввода и обработки видео.   Поэтому на него необходимо устанавливать дополнительное оборудование.   Это оборудование может быть самым различным в зависимости от того, какие задачи вы хотите решать. Кроме того, сам компьютер должен отвечать определенным требованиям.</vt:lpstr>
      <vt:lpstr>Для захвата и обработки видео особых требований к компьютеру не предъявляется, лишь бы он был оборудован звуковой платой и имел жесткий диск достаточного объема и скорости. Один час видео в хорошем качестве будет занимать на диске около 20 Гбайт информации. Лучше выбирать жесткие диски, имеющие скорость вращения 7200 оборотов в минуту и больше.</vt:lpstr>
      <vt:lpstr>Видеооборудование и программы </vt:lpstr>
      <vt:lpstr>Видеооборудование и программы</vt:lpstr>
      <vt:lpstr>Видеооборудование и программы</vt:lpstr>
      <vt:lpstr>Для редактирования на компьютере видео потребуется специальное программное обеспечение. Для простейшей работы можно использовать встроенную Windows XP программу Windows Movie Maker. Для более сложного видеомонтажа можно воспользоваться программой Ulead Media Studio Pro.</vt:lpstr>
      <vt:lpstr>В настоящее время наиболее распространен нелинейный видеомонтаж. Для нелинейного видеомонтажа используются специальные программы, среди которых упомянутая выше программа Ulead Media Studio Pro, а также программа Adobe Premiere. Эти программы являются универсальными и позволяют оцифровывать видеосигнал, производить его обработку, а также кодировать полученное изображение в различные форматы.</vt:lpstr>
      <vt:lpstr>Запись звука на компьютере. Программа «Звукозапись» </vt:lpstr>
      <vt:lpstr>Регулятор громкости воспроизведения</vt:lpstr>
      <vt:lpstr>Выберите команду Свойства меню Файл. Появится диалоговое окно настройки звуковых параметров новой фонограммы. Среди свойств объекта «Звук» содержится и информация об атрибутах создаваемой записи, влияющих на ее качество. К таким атрибутам относится частота дискретизации и число каналов. Если качество предполагаемой записи вас не устраивает, нажмите кнопку Преобразовать. Появится диалоговое окно настройки преобразования звука</vt:lpstr>
      <vt:lpstr>Чтобы сделать запись, следует нажать кнопку Запись в диалоговом окне Звук – Звукозапись и включить источник звука. Зеленая линия в средней части окна показывает уровень записываемого звука и ее наличие говорит о том, что запись проходит успешно.  Остановить запись можно, нажав кнопку Stop. Чтобы далее продолжить запись, необходимо еще раз нажать кнопку Запись. Общая продолжительность записи указывается правее графика звуковой волны. Перейти к началу звукового фрагмента можно, нажав кнопку Переход в начало, а для перехода в конец следует нажать кнопку Переход в конец. После записи нажмите Файл - Сохранить.</vt:lpstr>
      <vt:lpstr>Слайд 23</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Средства и технологии обработки звуковой информации </dc:title>
  <dc:creator>User</dc:creator>
  <cp:lastModifiedBy>света</cp:lastModifiedBy>
  <cp:revision>7</cp:revision>
  <dcterms:created xsi:type="dcterms:W3CDTF">2011-09-16T19:18:45Z</dcterms:created>
  <dcterms:modified xsi:type="dcterms:W3CDTF">2012-08-03T14:03:52Z</dcterms:modified>
</cp:coreProperties>
</file>