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56" r:id="rId2"/>
    <p:sldId id="260" r:id="rId3"/>
    <p:sldId id="258" r:id="rId4"/>
    <p:sldId id="267" r:id="rId5"/>
    <p:sldId id="285" r:id="rId6"/>
    <p:sldId id="289" r:id="rId7"/>
    <p:sldId id="291" r:id="rId8"/>
    <p:sldId id="273" r:id="rId9"/>
    <p:sldId id="286" r:id="rId10"/>
    <p:sldId id="287" r:id="rId11"/>
    <p:sldId id="277" r:id="rId12"/>
    <p:sldId id="275" r:id="rId13"/>
    <p:sldId id="281" r:id="rId14"/>
    <p:sldId id="282" r:id="rId15"/>
    <p:sldId id="288" r:id="rId16"/>
    <p:sldId id="29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3" autoAdjust="0"/>
    <p:restoredTop sz="98808" autoAdjust="0"/>
  </p:normalViewPr>
  <p:slideViewPr>
    <p:cSldViewPr>
      <p:cViewPr varScale="1">
        <p:scale>
          <a:sx n="106" d="100"/>
          <a:sy n="106" d="100"/>
        </p:scale>
        <p:origin x="-10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36210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6211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F237A5-77D0-4FC7-89EA-7F3780E9AD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4B46D-1EDA-432F-9515-55BA5E911E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B44DC-680A-43EC-A79E-C5A9E1C701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752B1-97FF-4D7B-9B00-8961F46305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182E2-D2BD-4B7D-AD96-6ABB20BF06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A3992-59AF-4D25-83E8-D4A126F2D2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316AB-B6FB-48D5-BD10-0993ED902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65849-DEFC-44A0-BA3E-C836AFD31A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03B71-6C4F-4553-AE4A-B7AE5BA134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31479-1B7F-4A64-8D76-7B2031FC28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546CD-473A-40B4-A4B8-67916744E6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ABCFB-B17F-43B2-81E1-AC0AC0B3CF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E61FA-5D00-4006-8CDA-D9BBD49FB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DBD9C-16F1-4293-A115-87089B2BE6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135171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72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73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74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75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76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77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78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79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80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81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82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83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84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185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35186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5187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5188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5189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n-lt"/>
              </a:defRPr>
            </a:lvl1pPr>
          </a:lstStyle>
          <a:p>
            <a:pPr>
              <a:defRPr/>
            </a:pPr>
            <a:fld id="{376A6176-C0DC-4A2F-AA0B-D563C6F0EE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519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11"/>
          <p:cNvSpPr>
            <a:spLocks noChangeArrowheads="1" noChangeShapeType="1" noTextEdit="1"/>
          </p:cNvSpPr>
          <p:nvPr/>
        </p:nvSpPr>
        <p:spPr bwMode="auto">
          <a:xfrm>
            <a:off x="957263" y="1773238"/>
            <a:ext cx="7575550" cy="230028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История устройств внешней памяти</a:t>
            </a:r>
          </a:p>
        </p:txBody>
      </p:sp>
      <p:sp>
        <p:nvSpPr>
          <p:cNvPr id="2066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pic>
        <p:nvPicPr>
          <p:cNvPr id="3076" name="Picture 15" descr="j0285750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551613" y="4797425"/>
            <a:ext cx="2592387" cy="1903413"/>
          </a:xfrm>
        </p:spPr>
      </p:pic>
      <p:sp>
        <p:nvSpPr>
          <p:cNvPr id="5" name="TextBox 4"/>
          <p:cNvSpPr txBox="1"/>
          <p:nvPr/>
        </p:nvSpPr>
        <p:spPr>
          <a:xfrm>
            <a:off x="1357290" y="5000636"/>
            <a:ext cx="32679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Автор: </a:t>
            </a:r>
            <a:r>
              <a:rPr lang="ru-RU" dirty="0" err="1" smtClean="0"/>
              <a:t>Татранова</a:t>
            </a:r>
            <a:r>
              <a:rPr lang="ru-RU" dirty="0" smtClean="0"/>
              <a:t> С.Т.</a:t>
            </a:r>
          </a:p>
          <a:p>
            <a:r>
              <a:rPr lang="ru-RU" dirty="0" smtClean="0"/>
              <a:t>Учитель информатики и ИКТ</a:t>
            </a:r>
          </a:p>
          <a:p>
            <a:r>
              <a:rPr lang="ru-RU" dirty="0" smtClean="0"/>
              <a:t>МОУ СОШ № 60 г. Волгоград</a:t>
            </a:r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0"/>
          <p:cNvSpPr>
            <a:spLocks noGrp="1" noChangeArrowheads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0" dirty="0" smtClean="0">
                <a:effectLst/>
                <a:latin typeface="Georgia"/>
                <a:cs typeface="Georgia"/>
              </a:rPr>
              <a:t>Предпосылки появления в компьютерах устройств внешней памяти:</a:t>
            </a:r>
          </a:p>
        </p:txBody>
      </p:sp>
      <p:sp>
        <p:nvSpPr>
          <p:cNvPr id="51221" name="Rectangle 21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1800" i="1" dirty="0" smtClean="0">
                <a:effectLst/>
                <a:latin typeface="Times New Roman" pitchFamily="18" charset="0"/>
              </a:rPr>
              <a:t>   </a:t>
            </a:r>
            <a:r>
              <a:rPr lang="ru-RU" sz="1800" dirty="0" smtClean="0">
                <a:effectLst/>
                <a:latin typeface="Times New Roman" pitchFamily="18" charset="0"/>
              </a:rPr>
              <a:t>И</a:t>
            </a:r>
            <a:r>
              <a:rPr lang="ru-RU" sz="2000" dirty="0" smtClean="0">
                <a:effectLst/>
                <a:latin typeface="Times New Roman" pitchFamily="18" charset="0"/>
              </a:rPr>
              <a:t>нформационная система представляет собой программный комплекс, функции которого состоят в поддержке надежного хранения информации в памяти компьютера.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dirty="0" smtClean="0">
                <a:effectLst/>
                <a:latin typeface="Times New Roman" pitchFamily="18" charset="0"/>
              </a:rPr>
              <a:t> Обычно объемы данных таких систем достаточно велики.</a:t>
            </a:r>
            <a:r>
              <a:rPr lang="ru-RU" sz="1800" dirty="0" smtClean="0">
                <a:effectLst/>
                <a:latin typeface="Times New Roman" pitchFamily="18" charset="0"/>
              </a:rPr>
              <a:t> </a:t>
            </a:r>
            <a:r>
              <a:rPr lang="ru-RU" sz="2000" dirty="0" smtClean="0">
                <a:effectLst/>
                <a:latin typeface="Times New Roman" pitchFamily="18" charset="0"/>
              </a:rPr>
              <a:t>О надежном и долговременном хранении информации можно говорить  при наличии запоминающих устройств, сохраняющих информацию после выключения электропитания.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dirty="0" smtClean="0">
                <a:effectLst/>
                <a:latin typeface="Times New Roman" pitchFamily="18" charset="0"/>
              </a:rPr>
              <a:t> Оперативная (основная) память этим свойством обычно не обладает. В первые десятилетия развития вычислительной техники использовались два вида устройств внешней памяти: магнитные ленты и магнитные барабаны. С появлением магнитных дисков началась история систем управления данными во внешней памяти.</a:t>
            </a:r>
            <a:r>
              <a:rPr lang="ru-RU" sz="2000" dirty="0" smtClean="0">
                <a:latin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</a:rPr>
            </a:br>
            <a:endParaRPr lang="ru-RU" sz="20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6130925" cy="706438"/>
          </a:xfrm>
        </p:spPr>
        <p:txBody>
          <a:bodyPr/>
          <a:lstStyle/>
          <a:p>
            <a:pPr algn="l" eaLnBrk="1" hangingPunct="1"/>
            <a:r>
              <a:rPr lang="ru-RU" sz="4000" b="0" dirty="0" smtClean="0">
                <a:effectLst/>
                <a:latin typeface="Georgia"/>
                <a:cs typeface="Georgia"/>
              </a:rPr>
              <a:t>Магнитные диски</a:t>
            </a:r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52513"/>
            <a:ext cx="8640763" cy="21653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smtClean="0">
                <a:effectLst/>
                <a:latin typeface="Times New Roman" pitchFamily="18" charset="0"/>
              </a:rPr>
              <a:t>        Представляют собой пакеты магнитных пластин (поверхностей), между которыми на одном рычаге двигается пакет магнитных головок.</a:t>
            </a:r>
            <a:br>
              <a:rPr lang="ru-RU" sz="1800" smtClean="0">
                <a:effectLst/>
                <a:latin typeface="Times New Roman" pitchFamily="18" charset="0"/>
              </a:rPr>
            </a:br>
            <a:r>
              <a:rPr lang="ru-RU" sz="1800" smtClean="0">
                <a:effectLst/>
                <a:latin typeface="Times New Roman" pitchFamily="18" charset="0"/>
              </a:rPr>
              <a:t>Шаг движения пакета головок является дискретным, и каждому положению пакета головок логически соответствует цилиндр пакета </a:t>
            </a:r>
            <a:r>
              <a:rPr lang="ru-RU" sz="1800" i="1" smtClean="0">
                <a:effectLst/>
                <a:latin typeface="Times New Roman" pitchFamily="18" charset="0"/>
              </a:rPr>
              <a:t>магнитных дисков</a:t>
            </a:r>
            <a:r>
              <a:rPr lang="ru-RU" sz="1800" smtClean="0">
                <a:effectLst/>
                <a:latin typeface="Times New Roman" pitchFamily="18" charset="0"/>
              </a:rPr>
              <a:t>. </a:t>
            </a:r>
            <a:br>
              <a:rPr lang="ru-RU" sz="1800" smtClean="0">
                <a:effectLst/>
                <a:latin typeface="Times New Roman" pitchFamily="18" charset="0"/>
              </a:rPr>
            </a:br>
            <a:r>
              <a:rPr lang="ru-RU" sz="1800" smtClean="0">
                <a:effectLst/>
                <a:latin typeface="Times New Roman" pitchFamily="18" charset="0"/>
              </a:rPr>
              <a:t/>
            </a:r>
            <a:br>
              <a:rPr lang="ru-RU" sz="1800" smtClean="0">
                <a:effectLst/>
                <a:latin typeface="Times New Roman" pitchFamily="18" charset="0"/>
              </a:rPr>
            </a:br>
            <a:endParaRPr lang="ru-RU" sz="1800" smtClean="0">
              <a:effectLst/>
              <a:latin typeface="Times New Roman" pitchFamily="18" charset="0"/>
            </a:endParaRPr>
          </a:p>
        </p:txBody>
      </p:sp>
      <p:pic>
        <p:nvPicPr>
          <p:cNvPr id="5124" name="Picture 6" descr="Безымянный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156176" y="2564904"/>
            <a:ext cx="2808312" cy="1804396"/>
          </a:xfrm>
          <a:noFill/>
        </p:spPr>
      </p:pic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539750" y="2781300"/>
            <a:ext cx="61928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chemeClr val="tx2"/>
                </a:solidFill>
                <a:latin typeface="Georgia"/>
                <a:cs typeface="Georgia"/>
              </a:rPr>
              <a:t>Магнитный барабан</a:t>
            </a:r>
          </a:p>
        </p:txBody>
      </p:sp>
      <p:sp>
        <p:nvSpPr>
          <p:cNvPr id="5126" name="Text Box 9"/>
          <p:cNvSpPr txBox="1">
            <a:spLocks noChangeArrowheads="1"/>
          </p:cNvSpPr>
          <p:nvPr/>
        </p:nvSpPr>
        <p:spPr bwMode="auto">
          <a:xfrm>
            <a:off x="250825" y="3644900"/>
            <a:ext cx="7075488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>
            <a:spAutoFit/>
          </a:bodyPr>
          <a:lstStyle/>
          <a:p>
            <a:r>
              <a:rPr lang="ru-RU" dirty="0">
                <a:latin typeface="Times New Roman" pitchFamily="18" charset="0"/>
              </a:rPr>
              <a:t>Представлял собой массивный металлический цилиндр с намагниченной внешней поверхностью и неподвижным </a:t>
            </a:r>
            <a:endParaRPr lang="ru-RU" dirty="0" smtClean="0">
              <a:latin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</a:rPr>
              <a:t>пакетом </a:t>
            </a:r>
            <a:r>
              <a:rPr lang="ru-RU" dirty="0">
                <a:latin typeface="Times New Roman" pitchFamily="18" charset="0"/>
              </a:rPr>
              <a:t>магнитных головок. </a:t>
            </a:r>
          </a:p>
          <a:p>
            <a:r>
              <a:rPr lang="ru-RU" dirty="0">
                <a:latin typeface="Times New Roman" pitchFamily="18" charset="0"/>
              </a:rPr>
              <a:t>Обеспечивал возможность достаточно быстрого произвольного доступа к данным, сохранять небольшой объем данных, ограниченность объема была обусловлена наличием всего одной магнитной поверхности.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404664"/>
            <a:ext cx="7272337" cy="628670"/>
          </a:xfrm>
        </p:spPr>
        <p:txBody>
          <a:bodyPr/>
          <a:lstStyle/>
          <a:p>
            <a:pPr eaLnBrk="1" hangingPunct="1">
              <a:defRPr/>
            </a:pPr>
            <a:r>
              <a:rPr lang="ru-RU" b="0" dirty="0" smtClean="0">
                <a:latin typeface="Georgia"/>
                <a:cs typeface="Georgia"/>
              </a:rPr>
              <a:t>Перфокарта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1052513"/>
            <a:ext cx="8713788" cy="4114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1800" dirty="0" smtClean="0"/>
              <a:t>      </a:t>
            </a:r>
            <a:r>
              <a:rPr lang="ru-RU" sz="1800" dirty="0" smtClean="0">
                <a:latin typeface="Times New Roman" pitchFamily="18" charset="0"/>
              </a:rPr>
              <a:t>Это носитель информации, предназначенный для использования в системах автоматической обработки данных. Сделанная из тонкого картона. Главным преимуществом перфокарт было удобство манипуляции данными — в любом месте колоды можно было добавить карты, удалить, заменить одни карты другими. </a:t>
            </a:r>
            <a:r>
              <a:rPr lang="ru-RU" sz="1800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Объем памяти: до 100 Кб.</a:t>
            </a:r>
          </a:p>
          <a:p>
            <a:pPr eaLnBrk="1" hangingPunct="1">
              <a:buFontTx/>
              <a:buNone/>
              <a:defRPr/>
            </a:pPr>
            <a:r>
              <a:rPr lang="ru-RU" sz="1800" b="1" dirty="0" smtClean="0">
                <a:latin typeface="Times New Roman" pitchFamily="18" charset="0"/>
              </a:rPr>
              <a:t>     </a:t>
            </a:r>
            <a:r>
              <a:rPr lang="ru-RU" sz="1800" b="1" dirty="0" smtClean="0">
                <a:solidFill>
                  <a:srgbClr val="161616"/>
                </a:solidFill>
                <a:latin typeface="Times New Roman" pitchFamily="18" charset="0"/>
              </a:rPr>
              <a:t>+ </a:t>
            </a:r>
            <a:r>
              <a:rPr lang="ru-RU" sz="1800" dirty="0" smtClean="0">
                <a:latin typeface="Times New Roman" pitchFamily="18" charset="0"/>
              </a:rPr>
              <a:t>Простота изготовления, возможность использования в самых </a:t>
            </a:r>
            <a:r>
              <a:rPr lang="ru-RU" sz="1800" dirty="0" err="1" smtClean="0">
                <a:latin typeface="Times New Roman" pitchFamily="18" charset="0"/>
              </a:rPr>
              <a:t>низкотехнологичных</a:t>
            </a:r>
            <a:r>
              <a:rPr lang="ru-RU" sz="1800" dirty="0" smtClean="0">
                <a:latin typeface="Times New Roman" pitchFamily="18" charset="0"/>
              </a:rPr>
              <a:t> устройствах</a:t>
            </a:r>
          </a:p>
          <a:p>
            <a:pPr eaLnBrk="1" hangingPunct="1">
              <a:buFontTx/>
              <a:buNone/>
              <a:defRPr/>
            </a:pPr>
            <a:r>
              <a:rPr lang="ru-RU" sz="1800" b="1" dirty="0" smtClean="0">
                <a:solidFill>
                  <a:srgbClr val="161616"/>
                </a:solidFill>
                <a:latin typeface="Times New Roman" pitchFamily="18" charset="0"/>
              </a:rPr>
              <a:t>     –</a:t>
            </a:r>
            <a:r>
              <a:rPr lang="ru-RU" sz="1800" dirty="0" smtClean="0">
                <a:latin typeface="Times New Roman" pitchFamily="18" charset="0"/>
              </a:rPr>
              <a:t> Малая плотность записи, низкая скорость чтения/записи, невысокая надежность, невозможность перезаписи информации</a:t>
            </a:r>
          </a:p>
        </p:txBody>
      </p:sp>
      <p:pic>
        <p:nvPicPr>
          <p:cNvPr id="6148" name="Picture 4" descr="400px-Punch-card-blue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148263" y="3500438"/>
            <a:ext cx="3889375" cy="1073150"/>
          </a:xfrm>
          <a:noFill/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1561" y="188640"/>
            <a:ext cx="9324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161616"/>
                </a:solidFill>
              </a:rPr>
              <a:t>Годы жизни: 1808–1988</a:t>
            </a:r>
          </a:p>
        </p:txBody>
      </p:sp>
      <p:sp>
        <p:nvSpPr>
          <p:cNvPr id="6150" name="AutoShape 7" descr="perfocard2s"/>
          <p:cNvSpPr>
            <a:spLocks noChangeAspect="1" noChangeArrowheads="1"/>
          </p:cNvSpPr>
          <p:nvPr/>
        </p:nvSpPr>
        <p:spPr bwMode="auto">
          <a:xfrm>
            <a:off x="3381375" y="2514600"/>
            <a:ext cx="23812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1" name="AutoShape 9" descr="perfocard2s"/>
          <p:cNvSpPr>
            <a:spLocks noChangeAspect="1" noChangeArrowheads="1"/>
          </p:cNvSpPr>
          <p:nvPr/>
        </p:nvSpPr>
        <p:spPr bwMode="auto">
          <a:xfrm>
            <a:off x="3381375" y="2514600"/>
            <a:ext cx="23812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971550" y="3860800"/>
            <a:ext cx="27574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/>
                <a:cs typeface="Georgia"/>
              </a:rPr>
              <a:t>Перфолента</a:t>
            </a:r>
          </a:p>
        </p:txBody>
      </p:sp>
      <p:sp>
        <p:nvSpPr>
          <p:cNvPr id="76814" name="Text Box 14"/>
          <p:cNvSpPr txBox="1">
            <a:spLocks noChangeArrowheads="1"/>
          </p:cNvSpPr>
          <p:nvPr/>
        </p:nvSpPr>
        <p:spPr bwMode="auto">
          <a:xfrm>
            <a:off x="179388" y="4508500"/>
            <a:ext cx="7077075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устаревший носитель информации в виде бумажной, нитроцеллюлозной или ацетилцеллюлозной ленты с отверстиями. Первые перфоленты использовались с середины XIX века в телеграфии, отверстия в них располагались в 5 рядов, для передачи данных использовался код Бодо.</a:t>
            </a:r>
          </a:p>
        </p:txBody>
      </p:sp>
      <p:pic>
        <p:nvPicPr>
          <p:cNvPr id="6154" name="Picture 15" descr="перфолента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998108" y="4797425"/>
            <a:ext cx="2106400" cy="1871935"/>
          </a:xfr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8229600" cy="846158"/>
          </a:xfrm>
        </p:spPr>
        <p:txBody>
          <a:bodyPr/>
          <a:lstStyle/>
          <a:p>
            <a:pPr eaLnBrk="1" hangingPunct="1">
              <a:defRPr/>
            </a:pPr>
            <a:r>
              <a:rPr lang="ru-RU" b="0" dirty="0" smtClean="0">
                <a:latin typeface="Georgia"/>
                <a:cs typeface="Georgia"/>
              </a:rPr>
              <a:t>Магнитная лента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2349500"/>
            <a:ext cx="5759450" cy="24495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b="1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Объем памяти: до 4 Тб</a:t>
            </a:r>
            <a:r>
              <a:rPr lang="ru-RU" sz="1800" dirty="0" smtClean="0">
                <a:effectLst/>
                <a:latin typeface="Times New Roman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sz="1800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+</a:t>
            </a:r>
            <a:r>
              <a:rPr lang="ru-RU" sz="1800" dirty="0" smtClean="0">
                <a:effectLst/>
                <a:latin typeface="Times New Roman" pitchFamily="18" charset="0"/>
              </a:rPr>
              <a:t> Возможность перезаписи, широкий диапазон</a:t>
            </a:r>
          </a:p>
          <a:p>
            <a:pPr eaLnBrk="1" hangingPunct="1">
              <a:buFontTx/>
              <a:buNone/>
            </a:pPr>
            <a:r>
              <a:rPr lang="ru-RU" sz="1800" dirty="0">
                <a:effectLst/>
                <a:latin typeface="Times New Roman" pitchFamily="18" charset="0"/>
              </a:rPr>
              <a:t> </a:t>
            </a:r>
            <a:r>
              <a:rPr lang="ru-RU" sz="1800" dirty="0" smtClean="0">
                <a:effectLst/>
                <a:latin typeface="Times New Roman" pitchFamily="18" charset="0"/>
              </a:rPr>
              <a:t>  рабочих температур (от -30 до +80 градусов), низкая</a:t>
            </a:r>
          </a:p>
          <a:p>
            <a:pPr eaLnBrk="1" hangingPunct="1">
              <a:buFontTx/>
              <a:buNone/>
            </a:pPr>
            <a:r>
              <a:rPr lang="ru-RU" sz="1800" dirty="0">
                <a:effectLst/>
                <a:latin typeface="Times New Roman" pitchFamily="18" charset="0"/>
              </a:rPr>
              <a:t> </a:t>
            </a:r>
            <a:r>
              <a:rPr lang="ru-RU" sz="1800" dirty="0" smtClean="0">
                <a:effectLst/>
                <a:latin typeface="Times New Roman" pitchFamily="18" charset="0"/>
              </a:rPr>
              <a:t>  стоимость носителей</a:t>
            </a:r>
          </a:p>
          <a:p>
            <a:pPr eaLnBrk="1" hangingPunct="1">
              <a:buFontTx/>
              <a:buNone/>
            </a:pPr>
            <a:r>
              <a:rPr lang="ru-RU" sz="1800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– </a:t>
            </a:r>
            <a:r>
              <a:rPr lang="ru-RU" sz="1800" dirty="0" smtClean="0">
                <a:effectLst/>
                <a:latin typeface="Times New Roman" pitchFamily="18" charset="0"/>
              </a:rPr>
              <a:t>Невысокая плотность записи, невозможность мгновенного доступа к нужной ячейке памяти, невысокая надежность</a:t>
            </a:r>
          </a:p>
        </p:txBody>
      </p:sp>
      <p:pic>
        <p:nvPicPr>
          <p:cNvPr id="7172" name="Picture 4" descr="Безымянный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084168" y="1235610"/>
            <a:ext cx="2951535" cy="2774564"/>
          </a:xfrm>
          <a:noFill/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50825" y="115888"/>
            <a:ext cx="3741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161616"/>
                </a:solidFill>
              </a:rPr>
              <a:t>Годы жизни: 1952 — по сей день</a:t>
            </a:r>
            <a:r>
              <a:rPr lang="ru-RU" b="1">
                <a:solidFill>
                  <a:srgbClr val="161616"/>
                </a:solidFill>
              </a:rPr>
              <a:t> </a:t>
            </a:r>
          </a:p>
        </p:txBody>
      </p:sp>
      <p:pic>
        <p:nvPicPr>
          <p:cNvPr id="7174" name="Picture 6" descr="Безымянный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6084168" y="4172890"/>
            <a:ext cx="2952552" cy="2461446"/>
          </a:xfrm>
          <a:noFill/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68313" y="1557338"/>
            <a:ext cx="56880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Times New Roman" pitchFamily="18" charset="0"/>
              </a:rPr>
              <a:t>Магнитная лента — гибкая лента, покрытая магнитным материалом для хранения данных.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0634"/>
            <a:ext cx="8229600" cy="846158"/>
          </a:xfrm>
        </p:spPr>
        <p:txBody>
          <a:bodyPr/>
          <a:lstStyle/>
          <a:p>
            <a:pPr eaLnBrk="1" hangingPunct="1">
              <a:lnSpc>
                <a:spcPct val="70000"/>
              </a:lnSpc>
              <a:defRPr/>
            </a:pPr>
            <a:r>
              <a:rPr lang="ru-RU" b="0" dirty="0" smtClean="0">
                <a:latin typeface="Georgia"/>
                <a:cs typeface="Georgia"/>
              </a:rPr>
              <a:t>Ферритовые сердечники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700808"/>
            <a:ext cx="8686800" cy="4114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1400" b="1" dirty="0" smtClean="0"/>
              <a:t>        </a:t>
            </a:r>
            <a:r>
              <a:rPr lang="ru-RU" sz="1800" b="1" dirty="0" smtClean="0">
                <a:effectLst/>
                <a:latin typeface="Times New Roman" pitchFamily="18" charset="0"/>
              </a:rPr>
              <a:t>Память на магнитных сердечниках</a:t>
            </a:r>
            <a:r>
              <a:rPr lang="ru-RU" sz="1800" dirty="0" smtClean="0">
                <a:effectLst/>
                <a:latin typeface="Times New Roman" pitchFamily="18" charset="0"/>
              </a:rPr>
              <a:t> или </a:t>
            </a:r>
            <a:r>
              <a:rPr lang="ru-RU" sz="1800" b="1" dirty="0" smtClean="0">
                <a:effectLst/>
                <a:latin typeface="Times New Roman" pitchFamily="18" charset="0"/>
              </a:rPr>
              <a:t>ферритовая память</a:t>
            </a:r>
            <a:r>
              <a:rPr lang="ru-RU" sz="1800" dirty="0" smtClean="0">
                <a:effectLst/>
                <a:latin typeface="Times New Roman" pitchFamily="18" charset="0"/>
              </a:rPr>
              <a:t> — запоминающее устройство, хранящее информацию в виде направления намагниченности небольших ферритовых сердечников, обычно имеющих форму кольца.</a:t>
            </a:r>
          </a:p>
          <a:p>
            <a:pPr eaLnBrk="1" hangingPunct="1">
              <a:buFontTx/>
              <a:buNone/>
              <a:defRPr/>
            </a:pPr>
            <a:r>
              <a:rPr lang="ru-RU" sz="1800" dirty="0" smtClean="0">
                <a:effectLst/>
                <a:latin typeface="Times New Roman" pitchFamily="18" charset="0"/>
              </a:rPr>
              <a:t>      Ферритовые кольца расставлялись в прямоугольную матрицу и через каждое кольцо проходило, в зависимости от конструкции запоминающего устройства, от двух до четырёх проводов для считывания и записи информации.</a:t>
            </a:r>
          </a:p>
          <a:p>
            <a:pPr eaLnBrk="1" hangingPunct="1">
              <a:buFontTx/>
              <a:buNone/>
              <a:defRPr/>
            </a:pPr>
            <a:r>
              <a:rPr lang="ru-RU" sz="1800" dirty="0" smtClean="0">
                <a:effectLst/>
                <a:latin typeface="Times New Roman" pitchFamily="18" charset="0"/>
              </a:rPr>
              <a:t>      Идея запоминающего устройства в виде матрицы ферритовых сердечников впервые возникла в 1945 году у </a:t>
            </a:r>
            <a:r>
              <a:rPr lang="ru-RU" sz="1800" i="1" dirty="0" smtClean="0">
                <a:effectLst/>
                <a:latin typeface="Times New Roman" pitchFamily="18" charset="0"/>
              </a:rPr>
              <a:t>Джона </a:t>
            </a:r>
            <a:r>
              <a:rPr lang="ru-RU" sz="1800" i="1" dirty="0" err="1" smtClean="0">
                <a:effectLst/>
                <a:latin typeface="Times New Roman" pitchFamily="18" charset="0"/>
              </a:rPr>
              <a:t>Преспера</a:t>
            </a:r>
            <a:r>
              <a:rPr lang="ru-RU" sz="1800" i="1" dirty="0" smtClean="0">
                <a:effectLst/>
                <a:latin typeface="Times New Roman" pitchFamily="18" charset="0"/>
              </a:rPr>
              <a:t> </a:t>
            </a:r>
            <a:r>
              <a:rPr lang="ru-RU" sz="1800" i="1" dirty="0" err="1" smtClean="0">
                <a:effectLst/>
                <a:latin typeface="Times New Roman" pitchFamily="18" charset="0"/>
              </a:rPr>
              <a:t>Экерта</a:t>
            </a:r>
            <a:r>
              <a:rPr lang="ru-RU" sz="1800" i="1" dirty="0" smtClean="0">
                <a:effectLst/>
                <a:latin typeface="Times New Roman" pitchFamily="18" charset="0"/>
              </a:rPr>
              <a:t>.</a:t>
            </a:r>
            <a:endParaRPr lang="ru-RU" sz="2800" dirty="0" smtClean="0"/>
          </a:p>
        </p:txBody>
      </p:sp>
      <p:pic>
        <p:nvPicPr>
          <p:cNvPr id="8196" name="Picture 4" descr="сердечник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835696" y="4221088"/>
            <a:ext cx="2376264" cy="2198044"/>
          </a:xfrm>
          <a:noFill/>
        </p:spPr>
      </p:pic>
      <p:pic>
        <p:nvPicPr>
          <p:cNvPr id="8197" name="Picture 5" descr="Безымянный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499992" y="4221088"/>
            <a:ext cx="2304256" cy="2200564"/>
          </a:xfrm>
          <a:noFill/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39750" y="188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250825" y="188913"/>
            <a:ext cx="6157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rgbClr val="161616"/>
                </a:solidFill>
              </a:rPr>
              <a:t>Годы жизни середины 1950-х и до середины 1970-х годов</a:t>
            </a:r>
            <a:r>
              <a:rPr lang="ru-RU" sz="1200" b="1">
                <a:solidFill>
                  <a:srgbClr val="161616"/>
                </a:solidFill>
              </a:rPr>
              <a:t>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07311"/>
            <a:ext cx="8229600" cy="833457"/>
          </a:xfrm>
        </p:spPr>
        <p:txBody>
          <a:bodyPr/>
          <a:lstStyle/>
          <a:p>
            <a:pPr eaLnBrk="1" hangingPunct="1">
              <a:defRPr/>
            </a:pPr>
            <a:r>
              <a:rPr lang="ru-RU" b="0" dirty="0" smtClean="0">
                <a:latin typeface="Georgia"/>
                <a:cs typeface="Georgia"/>
              </a:rPr>
              <a:t>Дискета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196975"/>
            <a:ext cx="8507413" cy="23844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800" smtClean="0"/>
              <a:t>    </a:t>
            </a:r>
            <a:r>
              <a:rPr lang="ru-RU" sz="1800" smtClean="0">
                <a:effectLst/>
                <a:latin typeface="Times New Roman" pitchFamily="18" charset="0"/>
              </a:rPr>
              <a:t>Портативный носитель информации, используемый для многократной записи и хранения данных, представляющий собой помещённый в защитный пластиковый корпус гибкий магнитный диск, покрытый ферромагнитным слоем. Дискеты обычно имеют функцию защиты от записи, посредством которой можно предоставить доступ к данным только в режиме чтения. </a:t>
            </a:r>
          </a:p>
          <a:p>
            <a:pPr eaLnBrk="1" hangingPunct="1">
              <a:buFontTx/>
              <a:buNone/>
              <a:defRPr/>
            </a:pPr>
            <a:r>
              <a:rPr lang="ru-RU" sz="1800" b="1" smtClean="0">
                <a:solidFill>
                  <a:srgbClr val="161616"/>
                </a:solidFill>
                <a:effectLst/>
                <a:latin typeface="Times New Roman" pitchFamily="18" charset="0"/>
              </a:rPr>
              <a:t>Объем памяти: до 2,88 Мб</a:t>
            </a:r>
            <a:r>
              <a:rPr lang="ru-RU" sz="1800" smtClean="0">
                <a:effectLst/>
                <a:latin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ru-RU" sz="1800" b="1" smtClean="0">
                <a:effectLst/>
                <a:latin typeface="Times New Roman" pitchFamily="18" charset="0"/>
              </a:rPr>
              <a:t>      </a:t>
            </a:r>
            <a:r>
              <a:rPr lang="ru-RU" sz="1800" b="1" smtClean="0">
                <a:solidFill>
                  <a:srgbClr val="161616"/>
                </a:solidFill>
                <a:effectLst/>
                <a:latin typeface="Times New Roman" pitchFamily="18" charset="0"/>
              </a:rPr>
              <a:t>+</a:t>
            </a:r>
            <a:r>
              <a:rPr lang="ru-RU" sz="1800" smtClean="0">
                <a:effectLst/>
                <a:latin typeface="Times New Roman" pitchFamily="18" charset="0"/>
              </a:rPr>
              <a:t> Компактный размер, низкая стоимость</a:t>
            </a:r>
          </a:p>
          <a:p>
            <a:pPr eaLnBrk="1" hangingPunct="1">
              <a:buFontTx/>
              <a:buNone/>
              <a:defRPr/>
            </a:pPr>
            <a:r>
              <a:rPr lang="ru-RU" sz="1800" b="1" smtClean="0">
                <a:solidFill>
                  <a:srgbClr val="161616"/>
                </a:solidFill>
                <a:effectLst/>
                <a:latin typeface="Times New Roman" pitchFamily="18" charset="0"/>
              </a:rPr>
              <a:t>      –</a:t>
            </a:r>
            <a:r>
              <a:rPr lang="ru-RU" sz="1800" smtClean="0">
                <a:effectLst/>
                <a:latin typeface="Times New Roman" pitchFamily="18" charset="0"/>
              </a:rPr>
              <a:t> Небольшая надежность, уязвимый корпус, невысокая плотность записи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>
                <a:effectLst/>
                <a:latin typeface="Times New Roman" pitchFamily="18" charset="0"/>
              </a:rPr>
              <a:t> </a:t>
            </a:r>
          </a:p>
        </p:txBody>
      </p:sp>
      <p:pic>
        <p:nvPicPr>
          <p:cNvPr id="9220" name="Picture 4" descr="дискета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04048" y="4077072"/>
            <a:ext cx="2520280" cy="2333060"/>
          </a:xfrm>
          <a:noFill/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095375" y="352425"/>
            <a:ext cx="290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79388" y="115888"/>
            <a:ext cx="3614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>
                <a:solidFill>
                  <a:srgbClr val="161616"/>
                </a:solidFill>
              </a:rPr>
              <a:t>Годы жизни: 1971— по сей день</a:t>
            </a:r>
          </a:p>
        </p:txBody>
      </p:sp>
      <p:pic>
        <p:nvPicPr>
          <p:cNvPr id="9223" name="Picture 7" descr="Безымянный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1331640" y="4077072"/>
            <a:ext cx="3456384" cy="2328814"/>
          </a:xfr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229600" cy="7778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200" b="0" dirty="0" smtClean="0">
                <a:effectLst/>
                <a:latin typeface="Georgia"/>
                <a:cs typeface="Georgia"/>
              </a:rPr>
              <a:t>Накопитель на жёстких магнитных дисках  </a:t>
            </a:r>
            <a:r>
              <a:rPr lang="en-US" sz="3200" b="0" dirty="0" smtClean="0">
                <a:effectLst/>
                <a:latin typeface="Georgia"/>
                <a:cs typeface="Georgia"/>
              </a:rPr>
              <a:t>(</a:t>
            </a:r>
            <a:r>
              <a:rPr lang="ru-RU" sz="3200" b="0" dirty="0" smtClean="0">
                <a:effectLst/>
                <a:latin typeface="Georgia"/>
                <a:cs typeface="Georgia"/>
              </a:rPr>
              <a:t>НЖМД</a:t>
            </a:r>
            <a:r>
              <a:rPr lang="en-US" sz="3200" b="0" dirty="0" smtClean="0">
                <a:effectLst/>
                <a:latin typeface="Georgia"/>
                <a:cs typeface="Georgia"/>
              </a:rPr>
              <a:t>)</a:t>
            </a:r>
            <a:r>
              <a:rPr lang="ru-RU" b="0" dirty="0" smtClean="0">
                <a:latin typeface="Georgia"/>
                <a:cs typeface="Georgia"/>
              </a:rPr>
              <a:t> 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29600" cy="4495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3600" dirty="0" smtClean="0"/>
              <a:t>   </a:t>
            </a:r>
            <a:r>
              <a:rPr lang="ru-RU" sz="2000" b="1" dirty="0" smtClean="0"/>
              <a:t>У</a:t>
            </a:r>
            <a:r>
              <a:rPr lang="ru-RU" sz="2000" dirty="0" smtClean="0">
                <a:latin typeface="Times New Roman" pitchFamily="18" charset="0"/>
              </a:rPr>
              <a:t>стройство хранения информации, основанное на принципе магнитной записи. </a:t>
            </a:r>
          </a:p>
          <a:p>
            <a:pPr eaLnBrk="1" hangingPunct="1">
              <a:buFontTx/>
              <a:buNone/>
              <a:defRPr/>
            </a:pPr>
            <a:r>
              <a:rPr lang="ru-RU" sz="2000" dirty="0" smtClean="0">
                <a:effectLst/>
                <a:latin typeface="Times New Roman" pitchFamily="18" charset="0"/>
              </a:rPr>
              <a:t>     Накопитель на жёстких магнитных дисках</a:t>
            </a:r>
            <a:r>
              <a:rPr lang="ru-RU" sz="2000" dirty="0" smtClean="0">
                <a:latin typeface="Times New Roman" pitchFamily="18" charset="0"/>
              </a:rPr>
              <a:t> или </a:t>
            </a:r>
            <a:r>
              <a:rPr lang="ru-RU" sz="2000" b="1" dirty="0" smtClean="0">
                <a:latin typeface="Times New Roman" pitchFamily="18" charset="0"/>
              </a:rPr>
              <a:t>винчестерский накопитель</a:t>
            </a:r>
            <a:r>
              <a:rPr lang="ru-RU" sz="2000" dirty="0" smtClean="0">
                <a:latin typeface="Times New Roman" pitchFamily="18" charset="0"/>
              </a:rPr>
              <a:t> — это наиболее массовое запоминающее устройство большой ёмкости, в котором носителями информации являются круглые алюминиевые пластины — </a:t>
            </a:r>
            <a:r>
              <a:rPr lang="ru-RU" sz="2000" b="1" dirty="0" err="1" smtClean="0">
                <a:latin typeface="Times New Roman" pitchFamily="18" charset="0"/>
              </a:rPr>
              <a:t>платтеры</a:t>
            </a:r>
            <a:r>
              <a:rPr lang="ru-RU" sz="2000" dirty="0" smtClean="0">
                <a:latin typeface="Times New Roman" pitchFamily="18" charset="0"/>
              </a:rPr>
              <a:t>, обе поверхности которых покрыты слоем магнитного материала. Используется для постоянного хранения информации — программ и данных.</a:t>
            </a:r>
          </a:p>
          <a:p>
            <a:pPr eaLnBrk="1" hangingPunct="1">
              <a:buFontTx/>
              <a:buNone/>
              <a:defRPr/>
            </a:pPr>
            <a:r>
              <a:rPr lang="ru-RU" sz="1800" dirty="0" smtClean="0">
                <a:effectLst/>
                <a:latin typeface="Times New Roman" pitchFamily="18" charset="0"/>
              </a:rPr>
              <a:t>      Ёмкость современных жестких дисков (с форм-фактором 3,5 дюйма) достигает 3000 Гб.</a:t>
            </a:r>
            <a:r>
              <a:rPr lang="ru-RU" dirty="0" smtClean="0"/>
              <a:t> </a:t>
            </a:r>
          </a:p>
        </p:txBody>
      </p:sp>
      <p:pic>
        <p:nvPicPr>
          <p:cNvPr id="10244" name="Picture 4" descr="жесткий диск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228184" y="5013176"/>
            <a:ext cx="2596172" cy="1656184"/>
          </a:xfrm>
          <a:noFill/>
        </p:spPr>
      </p:pic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663575" y="-7938"/>
            <a:ext cx="3678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161616"/>
                </a:solidFill>
              </a:rPr>
              <a:t>Годы жизни: 1973 — по сей день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/>
          <a:lstStyle/>
          <a:p>
            <a:pPr eaLnBrk="1" hangingPunct="1">
              <a:defRPr/>
            </a:pPr>
            <a:r>
              <a:rPr lang="ru-RU" b="0" dirty="0" smtClean="0">
                <a:latin typeface="Georgia"/>
                <a:cs typeface="Georgia"/>
              </a:rPr>
              <a:t>Компакт-диск</a:t>
            </a:r>
            <a:r>
              <a:rPr lang="ru-RU" dirty="0" smtClean="0">
                <a:latin typeface="Georgia"/>
                <a:cs typeface="Georgia"/>
              </a:rPr>
              <a:t> 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77070"/>
            <a:ext cx="7667625" cy="223996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1800" dirty="0" smtClean="0">
                <a:effectLst/>
                <a:latin typeface="Times New Roman" pitchFamily="18" charset="0"/>
              </a:rPr>
              <a:t>      </a:t>
            </a:r>
            <a:r>
              <a:rPr lang="ru-RU" sz="1800" dirty="0">
                <a:effectLst/>
                <a:latin typeface="Times New Roman" pitchFamily="18" charset="0"/>
              </a:rPr>
              <a:t>О</a:t>
            </a:r>
            <a:r>
              <a:rPr lang="ru-RU" sz="1800" dirty="0" smtClean="0">
                <a:effectLst/>
                <a:latin typeface="Times New Roman" pitchFamily="18" charset="0"/>
              </a:rPr>
              <a:t>птический носитель информации в виде </a:t>
            </a:r>
            <a:r>
              <a:rPr lang="ru-RU" sz="1800" i="1" dirty="0" smtClean="0">
                <a:effectLst/>
                <a:latin typeface="Times New Roman" pitchFamily="18" charset="0"/>
              </a:rPr>
              <a:t>пластикового</a:t>
            </a:r>
            <a:r>
              <a:rPr lang="ru-RU" sz="1800" dirty="0" smtClean="0">
                <a:effectLst/>
                <a:latin typeface="Times New Roman" pitchFamily="18" charset="0"/>
              </a:rPr>
              <a:t> диска с отверстием в центре, процесс записи и считывания информации которого осуществляется при помощи лазера.</a:t>
            </a:r>
            <a:endParaRPr lang="en-US" sz="1800" dirty="0" smtClean="0">
              <a:effectLst/>
              <a:latin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ru-RU" sz="1800" dirty="0" smtClean="0">
                <a:effectLst/>
                <a:latin typeface="Times New Roman" pitchFamily="18" charset="0"/>
              </a:rPr>
              <a:t>     </a:t>
            </a:r>
            <a:r>
              <a:rPr lang="ru-RU" sz="1800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Объем памяти: 700 Мб</a:t>
            </a:r>
            <a:r>
              <a:rPr lang="ru-RU" sz="1800" dirty="0" smtClean="0">
                <a:effectLst/>
                <a:latin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ru-RU" sz="1800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     </a:t>
            </a:r>
            <a:r>
              <a:rPr lang="ru-RU" sz="1800" b="1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+</a:t>
            </a:r>
            <a:r>
              <a:rPr lang="ru-RU" sz="1800" dirty="0" smtClean="0">
                <a:effectLst/>
                <a:latin typeface="Times New Roman" pitchFamily="18" charset="0"/>
              </a:rPr>
              <a:t> Компактность, относительная надежность, дешевизна</a:t>
            </a:r>
          </a:p>
          <a:p>
            <a:pPr eaLnBrk="1" hangingPunct="1">
              <a:buFontTx/>
              <a:buNone/>
              <a:defRPr/>
            </a:pPr>
            <a:r>
              <a:rPr lang="ru-RU" sz="1800" dirty="0" smtClean="0">
                <a:effectLst/>
                <a:latin typeface="Times New Roman" pitchFamily="18" charset="0"/>
              </a:rPr>
              <a:t>     </a:t>
            </a:r>
            <a:r>
              <a:rPr lang="ru-RU" sz="1800" b="1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–</a:t>
            </a:r>
            <a:r>
              <a:rPr lang="ru-RU" sz="1800" dirty="0" smtClean="0">
                <a:effectLst/>
                <a:latin typeface="Times New Roman" pitchFamily="18" charset="0"/>
              </a:rPr>
              <a:t> Низкая, по современным меркам, емкость, морально устаревшая технология</a:t>
            </a:r>
          </a:p>
          <a:p>
            <a:pPr eaLnBrk="1" hangingPunct="1">
              <a:buFontTx/>
              <a:buNone/>
              <a:defRPr/>
            </a:pPr>
            <a:r>
              <a:rPr lang="ru-RU" sz="1800" dirty="0" smtClean="0">
                <a:effectLst/>
                <a:latin typeface="Times New Roman" pitchFamily="18" charset="0"/>
              </a:rPr>
              <a:t>      В дальнейшем появились компакт-диски не только с возможностью чтения однократно занесённой на них информации, но и с возможностью их записи и перезаписи (</a:t>
            </a:r>
            <a:r>
              <a:rPr lang="ru-RU" sz="1800" b="1" dirty="0" smtClean="0">
                <a:effectLst/>
                <a:latin typeface="Times New Roman" pitchFamily="18" charset="0"/>
              </a:rPr>
              <a:t>CD-R</a:t>
            </a:r>
            <a:r>
              <a:rPr lang="ru-RU" sz="1800" dirty="0" smtClean="0">
                <a:effectLst/>
                <a:latin typeface="Times New Roman" pitchFamily="18" charset="0"/>
              </a:rPr>
              <a:t>, </a:t>
            </a:r>
            <a:r>
              <a:rPr lang="ru-RU" sz="1800" b="1" dirty="0" smtClean="0">
                <a:effectLst/>
                <a:latin typeface="Times New Roman" pitchFamily="18" charset="0"/>
              </a:rPr>
              <a:t>CD-RW</a:t>
            </a:r>
            <a:r>
              <a:rPr lang="ru-RU" sz="1800" dirty="0" smtClean="0">
                <a:effectLst/>
                <a:latin typeface="Times New Roman" pitchFamily="18" charset="0"/>
              </a:rPr>
              <a:t>).</a:t>
            </a:r>
            <a:r>
              <a:rPr lang="ru-RU" sz="2800" dirty="0" smtClean="0"/>
              <a:t> </a:t>
            </a:r>
          </a:p>
        </p:txBody>
      </p:sp>
      <p:pic>
        <p:nvPicPr>
          <p:cNvPr id="11268" name="Picture 4" descr="диск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372200" y="4293096"/>
            <a:ext cx="2232025" cy="2160240"/>
          </a:xfrm>
          <a:noFill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23850" y="188913"/>
            <a:ext cx="3476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161616"/>
                </a:solidFill>
                <a:latin typeface="Times New Roman" pitchFamily="18" charset="0"/>
              </a:rPr>
              <a:t>Годы жизни: 1982 — по сей день</a:t>
            </a:r>
            <a:r>
              <a:rPr lang="ru-RU"/>
              <a:t>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708400" y="3357563"/>
            <a:ext cx="18415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 b="1">
              <a:solidFill>
                <a:schemeClr val="tx2"/>
              </a:solidFill>
              <a:latin typeface="Times New Roman" pitchFamily="18" charset="0"/>
            </a:endParaRPr>
          </a:p>
          <a:p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7188"/>
            <a:ext cx="8229600" cy="917596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Georgia"/>
                <a:cs typeface="Georgia"/>
              </a:rPr>
              <a:t>Flash-память</a:t>
            </a:r>
            <a:r>
              <a:rPr lang="ru-RU" b="0" i="1" dirty="0" smtClean="0">
                <a:latin typeface="Georgia"/>
                <a:cs typeface="Georgia"/>
              </a:rPr>
              <a:t> </a:t>
            </a:r>
            <a:r>
              <a:rPr lang="ru-RU" dirty="0" smtClean="0">
                <a:latin typeface="Georgia"/>
                <a:cs typeface="Georgia"/>
              </a:rPr>
              <a:t> 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495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1600" b="1" dirty="0" smtClean="0">
                <a:effectLst/>
                <a:latin typeface="Times New Roman" pitchFamily="18" charset="0"/>
              </a:rPr>
              <a:t>      Флэш-память</a:t>
            </a:r>
            <a:r>
              <a:rPr lang="ru-RU" sz="1600" dirty="0" smtClean="0">
                <a:effectLst/>
                <a:latin typeface="Times New Roman" pitchFamily="18" charset="0"/>
              </a:rPr>
              <a:t> (англ. </a:t>
            </a:r>
            <a:r>
              <a:rPr lang="ru-RU" sz="1600" i="1" dirty="0" err="1" smtClean="0">
                <a:effectLst/>
                <a:latin typeface="Times New Roman" pitchFamily="18" charset="0"/>
              </a:rPr>
              <a:t>flash</a:t>
            </a:r>
            <a:r>
              <a:rPr lang="ru-RU" sz="1600" i="1" dirty="0" smtClean="0">
                <a:effectLst/>
                <a:latin typeface="Times New Roman" pitchFamily="18" charset="0"/>
              </a:rPr>
              <a:t> </a:t>
            </a:r>
            <a:r>
              <a:rPr lang="ru-RU" sz="1600" i="1" dirty="0" err="1" smtClean="0">
                <a:effectLst/>
                <a:latin typeface="Times New Roman" pitchFamily="18" charset="0"/>
              </a:rPr>
              <a:t>memory</a:t>
            </a:r>
            <a:r>
              <a:rPr lang="ru-RU" sz="1600" dirty="0" smtClean="0">
                <a:effectLst/>
                <a:latin typeface="Times New Roman" pitchFamily="18" charset="0"/>
              </a:rPr>
              <a:t>) — разновидность твердотельной полупроводниковой энергонезависимой перезаписываемой памяти (</a:t>
            </a:r>
            <a:r>
              <a:rPr lang="ru-RU" sz="1600" i="1" dirty="0" smtClean="0">
                <a:effectLst/>
                <a:latin typeface="Times New Roman" pitchFamily="18" charset="0"/>
              </a:rPr>
              <a:t>ПППЗУ</a:t>
            </a:r>
            <a:r>
              <a:rPr lang="ru-RU" sz="1600" dirty="0" smtClean="0">
                <a:effectLst/>
                <a:latin typeface="Times New Roman" pitchFamily="18" charset="0"/>
              </a:rPr>
              <a:t>).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effectLst/>
                <a:latin typeface="Times New Roman" pitchFamily="18" charset="0"/>
              </a:rPr>
              <a:t>      Она может быть прочитана сколько угодно раз (в пределах срока хранения данных, типично — 10-100 лет), но писать в такую память можно лишь ограниченное число раз (максимально — около миллиона циклов</a:t>
            </a:r>
            <a:r>
              <a:rPr lang="en-US" sz="1600" dirty="0" smtClean="0">
                <a:effectLst/>
                <a:latin typeface="Times New Roman" pitchFamily="18" charset="0"/>
              </a:rPr>
              <a:t>)</a:t>
            </a:r>
            <a:r>
              <a:rPr lang="ru-RU" sz="1600" dirty="0" smtClean="0">
                <a:effectLst/>
                <a:latin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ru-RU" sz="1600" b="1" dirty="0" smtClean="0">
                <a:latin typeface="Times New Roman" pitchFamily="18" charset="0"/>
              </a:rPr>
              <a:t>       </a:t>
            </a:r>
            <a:r>
              <a:rPr lang="ru-RU" sz="1600" b="1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Объем памяти: до 80 Гб</a:t>
            </a:r>
            <a:r>
              <a:rPr lang="ru-RU" sz="1600" dirty="0" smtClean="0">
                <a:solidFill>
                  <a:srgbClr val="161616"/>
                </a:solidFill>
                <a:latin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ru-RU" sz="1600" b="1" dirty="0" smtClean="0">
                <a:latin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161616"/>
                </a:solidFill>
                <a:latin typeface="Times New Roman" pitchFamily="18" charset="0"/>
              </a:rPr>
              <a:t>+</a:t>
            </a:r>
            <a:r>
              <a:rPr lang="ru-RU" sz="1600" dirty="0" smtClean="0">
                <a:solidFill>
                  <a:srgbClr val="161616"/>
                </a:solidFill>
                <a:latin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</a:rPr>
              <a:t>Простота в использовании, низкое энергопотребление, надежность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solidFill>
                  <a:srgbClr val="161616"/>
                </a:solidFill>
                <a:latin typeface="Times New Roman" pitchFamily="18" charset="0"/>
              </a:rPr>
              <a:t>     –</a:t>
            </a:r>
            <a:r>
              <a:rPr lang="ru-RU" sz="1600" dirty="0" smtClean="0">
                <a:latin typeface="Times New Roman" pitchFamily="18" charset="0"/>
              </a:rPr>
              <a:t> Ограниченное число циклов записи/стирания</a:t>
            </a:r>
          </a:p>
        </p:txBody>
      </p:sp>
      <p:pic>
        <p:nvPicPr>
          <p:cNvPr id="12292" name="Picture 4" descr="Безымянный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97504" y="4437112"/>
            <a:ext cx="2208603" cy="1872208"/>
          </a:xfrm>
          <a:noFill/>
        </p:spPr>
      </p:pic>
      <p:pic>
        <p:nvPicPr>
          <p:cNvPr id="12293" name="Picture 5" descr="Безымянный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386137" y="4437112"/>
            <a:ext cx="2002287" cy="1872208"/>
          </a:xfrm>
          <a:noFill/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79388" y="188913"/>
            <a:ext cx="3741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61616"/>
                </a:solidFill>
              </a:rPr>
              <a:t>Годы жизни: 1989 — по сей день</a:t>
            </a:r>
            <a:r>
              <a:rPr lang="ru-RU" dirty="0"/>
              <a:t> </a:t>
            </a:r>
          </a:p>
        </p:txBody>
      </p:sp>
      <p:pic>
        <p:nvPicPr>
          <p:cNvPr id="12295" name="Picture 7" descr="Безымянный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3145777" y="4437112"/>
            <a:ext cx="2909946" cy="1872208"/>
          </a:xfr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428604"/>
            <a:ext cx="5843587" cy="557234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0" dirty="0" smtClean="0">
                <a:latin typeface="Georgia"/>
                <a:cs typeface="Georgia"/>
              </a:rPr>
              <a:t>DVD</a:t>
            </a:r>
            <a:r>
              <a:rPr lang="ru-RU" sz="4000" dirty="0" smtClean="0">
                <a:latin typeface="Georgia"/>
                <a:cs typeface="Georgia"/>
              </a:rPr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8856662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1800" smtClean="0">
                <a:effectLst/>
                <a:latin typeface="Times New Roman" pitchFamily="18" charset="0"/>
              </a:rPr>
              <a:t>      </a:t>
            </a:r>
            <a:r>
              <a:rPr lang="ru-RU" sz="1800" smtClean="0">
                <a:effectLst/>
                <a:latin typeface="Times New Roman" pitchFamily="18" charset="0"/>
              </a:rPr>
              <a:t>цифровой видеодиск — носитель информации, выполненный в виде диска, внешне схожий с компакт-диском, однако имеющий возможность хранить больший объём информации за счёт использования лазера с меньшей длиной волны, чем для обычных компакт-дисков. </a:t>
            </a:r>
          </a:p>
          <a:p>
            <a:pPr eaLnBrk="1" hangingPunct="1">
              <a:buFontTx/>
              <a:buNone/>
            </a:pPr>
            <a:r>
              <a:rPr lang="ru-RU" sz="1800" smtClean="0">
                <a:effectLst/>
                <a:latin typeface="Times New Roman" pitchFamily="18" charset="0"/>
              </a:rPr>
              <a:t>    </a:t>
            </a:r>
            <a:r>
              <a:rPr lang="ru-RU" sz="1800" smtClean="0">
                <a:solidFill>
                  <a:srgbClr val="161616"/>
                </a:solidFill>
                <a:effectLst/>
                <a:latin typeface="Times New Roman" pitchFamily="18" charset="0"/>
              </a:rPr>
              <a:t>Объем памяти: до 17,1 Гб</a:t>
            </a:r>
          </a:p>
          <a:p>
            <a:pPr eaLnBrk="1" hangingPunct="1">
              <a:buFontTx/>
              <a:buNone/>
            </a:pPr>
            <a:r>
              <a:rPr lang="ru-RU" sz="1800" b="1" smtClean="0">
                <a:effectLst/>
                <a:latin typeface="Times New Roman" pitchFamily="18" charset="0"/>
              </a:rPr>
              <a:t>    </a:t>
            </a:r>
            <a:r>
              <a:rPr lang="ru-RU" sz="1800" b="1" smtClean="0">
                <a:solidFill>
                  <a:srgbClr val="161616"/>
                </a:solidFill>
                <a:effectLst/>
                <a:latin typeface="Times New Roman" pitchFamily="18" charset="0"/>
              </a:rPr>
              <a:t>+ </a:t>
            </a:r>
            <a:r>
              <a:rPr lang="ru-RU" sz="1800" smtClean="0">
                <a:effectLst/>
                <a:latin typeface="Times New Roman" pitchFamily="18" charset="0"/>
              </a:rPr>
              <a:t>Самый популярный носитель информации: подавляющее большинство музыки, фильмов и разнообразного софта распространяется именно на DVD</a:t>
            </a:r>
          </a:p>
          <a:p>
            <a:pPr eaLnBrk="1" hangingPunct="1">
              <a:buFontTx/>
              <a:buNone/>
            </a:pPr>
            <a:r>
              <a:rPr lang="ru-RU" sz="1800" smtClean="0">
                <a:effectLst/>
                <a:latin typeface="Times New Roman" pitchFamily="18" charset="0"/>
              </a:rPr>
              <a:t>    </a:t>
            </a:r>
            <a:r>
              <a:rPr lang="ru-RU" sz="1800" smtClean="0">
                <a:solidFill>
                  <a:srgbClr val="161616"/>
                </a:solidFill>
                <a:effectLst/>
                <a:latin typeface="Times New Roman" pitchFamily="18" charset="0"/>
              </a:rPr>
              <a:t>– </a:t>
            </a:r>
            <a:r>
              <a:rPr lang="ru-RU" sz="1800" smtClean="0">
                <a:effectLst/>
                <a:latin typeface="Times New Roman" pitchFamily="18" charset="0"/>
              </a:rPr>
              <a:t>Морально устаревшая технология</a:t>
            </a:r>
          </a:p>
        </p:txBody>
      </p:sp>
      <p:pic>
        <p:nvPicPr>
          <p:cNvPr id="13316" name="Picture 4" descr="двд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164288" y="3140968"/>
            <a:ext cx="1692275" cy="1656184"/>
          </a:xfrm>
          <a:noFill/>
        </p:spPr>
      </p:pic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179388" y="115888"/>
            <a:ext cx="3741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161616"/>
                </a:solidFill>
              </a:rPr>
              <a:t>Годы жизни: 1996 — по сей день</a:t>
            </a:r>
            <a:r>
              <a:rPr lang="ru-RU"/>
              <a:t> </a:t>
            </a:r>
          </a:p>
        </p:txBody>
      </p:sp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3059832" y="4005064"/>
            <a:ext cx="28803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/>
                <a:cs typeface="Georgia"/>
              </a:rPr>
              <a:t>HD-DVD</a:t>
            </a:r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323850" y="3644900"/>
            <a:ext cx="2428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161616"/>
                </a:solidFill>
              </a:rPr>
              <a:t>Годы жизни: 2004</a:t>
            </a:r>
            <a:r>
              <a:rPr lang="ru-RU" sz="1600" b="1">
                <a:solidFill>
                  <a:srgbClr val="161616"/>
                </a:solidFill>
              </a:rPr>
              <a:t>–</a:t>
            </a:r>
            <a:r>
              <a:rPr lang="ru-RU" sz="1600">
                <a:solidFill>
                  <a:srgbClr val="161616"/>
                </a:solidFill>
              </a:rPr>
              <a:t>2008</a:t>
            </a:r>
          </a:p>
        </p:txBody>
      </p:sp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323850" y="5229225"/>
            <a:ext cx="92646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161616"/>
                </a:solidFill>
                <a:latin typeface="Times New Roman" pitchFamily="18" charset="0"/>
              </a:rPr>
              <a:t>Объем памяти: до 30 Гб</a:t>
            </a:r>
            <a:endParaRPr lang="ru-RU" b="1">
              <a:solidFill>
                <a:srgbClr val="161616"/>
              </a:solidFill>
              <a:latin typeface="Times New Roman" pitchFamily="18" charset="0"/>
            </a:endParaRPr>
          </a:p>
          <a:p>
            <a:r>
              <a:rPr lang="ru-RU" b="1">
                <a:solidFill>
                  <a:srgbClr val="161616"/>
                </a:solidFill>
                <a:latin typeface="Times New Roman" pitchFamily="18" charset="0"/>
              </a:rPr>
              <a:t>+</a:t>
            </a:r>
            <a:r>
              <a:rPr lang="ru-RU">
                <a:latin typeface="Times New Roman" pitchFamily="18" charset="0"/>
              </a:rPr>
              <a:t> Высокая емкость плюс относительно невысокая цена за счет более дешевого производства</a:t>
            </a:r>
          </a:p>
          <a:p>
            <a:r>
              <a:rPr lang="ru-RU">
                <a:solidFill>
                  <a:srgbClr val="161616"/>
                </a:solidFill>
                <a:latin typeface="Times New Roman" pitchFamily="18" charset="0"/>
              </a:rPr>
              <a:t>–</a:t>
            </a:r>
            <a:r>
              <a:rPr lang="ru-RU">
                <a:latin typeface="Times New Roman" pitchFamily="18" charset="0"/>
              </a:rPr>
              <a:t> Отсутствие поддержки американской киноиндустрии.</a:t>
            </a:r>
          </a:p>
          <a:p>
            <a:endParaRPr lang="ru-RU">
              <a:latin typeface="Times New Roman" pitchFamily="18" charset="0"/>
            </a:endParaRPr>
          </a:p>
        </p:txBody>
      </p:sp>
      <p:sp>
        <p:nvSpPr>
          <p:cNvPr id="13321" name="Text Box 10"/>
          <p:cNvSpPr txBox="1">
            <a:spLocks noChangeArrowheads="1"/>
          </p:cNvSpPr>
          <p:nvPr/>
        </p:nvSpPr>
        <p:spPr bwMode="auto">
          <a:xfrm>
            <a:off x="468313" y="4797425"/>
            <a:ext cx="73453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технология записи оптических дисков, разработанная компанией Toshiba, NEC и Sanyo.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2656"/>
            <a:ext cx="8229600" cy="714396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0" dirty="0" smtClean="0">
                <a:latin typeface="Georgia"/>
                <a:cs typeface="Georgia"/>
              </a:rPr>
              <a:t>Магнитооптический диск</a:t>
            </a:r>
            <a:r>
              <a:rPr lang="ru-RU" sz="3600" dirty="0" smtClean="0">
                <a:latin typeface="Georgia"/>
                <a:cs typeface="Georgia"/>
              </a:rPr>
              <a:t> 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836613"/>
            <a:ext cx="8280400" cy="4495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dirty="0" smtClean="0"/>
              <a:t>      </a:t>
            </a:r>
            <a:r>
              <a:rPr lang="ru-RU" sz="1800" dirty="0" smtClean="0">
                <a:effectLst/>
                <a:latin typeface="Times New Roman" pitchFamily="18" charset="0"/>
              </a:rPr>
              <a:t>Носитель информации, сочетающий свойства оптических и </a:t>
            </a:r>
            <a:r>
              <a:rPr lang="ru-RU" sz="1800" i="1" dirty="0" smtClean="0">
                <a:effectLst/>
                <a:latin typeface="Times New Roman" pitchFamily="18" charset="0"/>
              </a:rPr>
              <a:t>магнитных</a:t>
            </a:r>
            <a:r>
              <a:rPr lang="ru-RU" sz="1800" dirty="0" smtClean="0">
                <a:effectLst/>
                <a:latin typeface="Times New Roman" pitchFamily="18" charset="0"/>
              </a:rPr>
              <a:t> накопителей. Магнитооптический диск взаимодействует с операционной системой как </a:t>
            </a:r>
            <a:r>
              <a:rPr lang="ru-RU" sz="1800" i="1" dirty="0" smtClean="0">
                <a:effectLst/>
                <a:latin typeface="Times New Roman" pitchFamily="18" charset="0"/>
              </a:rPr>
              <a:t>жесткий диск</a:t>
            </a:r>
            <a:r>
              <a:rPr lang="ru-RU" sz="1800" dirty="0" smtClean="0">
                <a:effectLst/>
                <a:latin typeface="Times New Roman" pitchFamily="18" charset="0"/>
              </a:rPr>
              <a:t>, поэтому он может быть отформатирован в стандартную файловую систему. Магнитооптический диск изготавливается с использованием </a:t>
            </a:r>
            <a:r>
              <a:rPr lang="ru-RU" sz="1800" i="1" dirty="0" smtClean="0">
                <a:effectLst/>
                <a:latin typeface="Times New Roman" pitchFamily="18" charset="0"/>
              </a:rPr>
              <a:t>ферромагнетиков</a:t>
            </a:r>
            <a:r>
              <a:rPr lang="ru-RU" sz="1800" dirty="0" smtClean="0">
                <a:effectLst/>
                <a:latin typeface="Times New Roman" pitchFamily="18" charset="0"/>
              </a:rPr>
              <a:t>. Первые магнитооптические диски были размером с 5,25" дискету, потом появились диски размером 3,5". </a:t>
            </a:r>
          </a:p>
          <a:p>
            <a:pPr eaLnBrk="1" hangingPunct="1">
              <a:buFontTx/>
              <a:buNone/>
              <a:defRPr/>
            </a:pPr>
            <a:r>
              <a:rPr lang="ru-RU" sz="1800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      +</a:t>
            </a:r>
            <a:r>
              <a:rPr lang="ru-RU" sz="1800" dirty="0" smtClean="0">
                <a:effectLst/>
                <a:latin typeface="Times New Roman" pitchFamily="18" charset="0"/>
              </a:rPr>
              <a:t> Слабая подверженность механическим повреждениям, подверженность магнитным полям, Гарантированное качество записи , Работа как с жестким диском . </a:t>
            </a:r>
          </a:p>
          <a:p>
            <a:pPr eaLnBrk="1" hangingPunct="1">
              <a:buFontTx/>
              <a:buNone/>
              <a:defRPr/>
            </a:pPr>
            <a:r>
              <a:rPr lang="ru-RU" sz="1800" dirty="0" smtClean="0">
                <a:effectLst/>
                <a:latin typeface="Times New Roman" pitchFamily="18" charset="0"/>
              </a:rPr>
              <a:t>      </a:t>
            </a:r>
            <a:r>
              <a:rPr lang="ru-RU" sz="1800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- </a:t>
            </a:r>
            <a:r>
              <a:rPr lang="ru-RU" sz="1800" dirty="0" smtClean="0">
                <a:effectLst/>
                <a:latin typeface="Times New Roman" pitchFamily="18" charset="0"/>
              </a:rPr>
              <a:t> Относительно низкая скорость записи, Высокое энергопотребление, Высокая цена как самих дисков, так и накопителей</a:t>
            </a:r>
            <a:r>
              <a:rPr lang="ru-RU" sz="1800" dirty="0" smtClean="0"/>
              <a:t>  </a:t>
            </a:r>
            <a:endParaRPr lang="ru-RU" sz="1800" dirty="0" smtClean="0">
              <a:effectLst/>
            </a:endParaRPr>
          </a:p>
          <a:p>
            <a:pPr eaLnBrk="1" hangingPunct="1">
              <a:buFontTx/>
              <a:buNone/>
              <a:defRPr/>
            </a:pPr>
            <a:endParaRPr lang="ru-RU" sz="1800" dirty="0" smtClean="0">
              <a:effectLst/>
              <a:latin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ru-RU" sz="1800" dirty="0" smtClean="0">
              <a:effectLst/>
              <a:latin typeface="Times New Roman" pitchFamily="18" charset="0"/>
            </a:endParaRPr>
          </a:p>
        </p:txBody>
      </p:sp>
      <p:pic>
        <p:nvPicPr>
          <p:cNvPr id="14340" name="Picture 4" descr="магниоптич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4365104"/>
            <a:ext cx="2088232" cy="2269212"/>
          </a:xfrm>
          <a:noFill/>
        </p:spPr>
      </p:pic>
      <p:pic>
        <p:nvPicPr>
          <p:cNvPr id="14341" name="Picture 6" descr="ес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2195736" y="4293096"/>
            <a:ext cx="1800200" cy="2340260"/>
          </a:xfrm>
          <a:noFill/>
        </p:spPr>
      </p:pic>
      <p:sp>
        <p:nvSpPr>
          <p:cNvPr id="14342" name="Text Box 8"/>
          <p:cNvSpPr txBox="1">
            <a:spLocks noChangeArrowheads="1"/>
          </p:cNvSpPr>
          <p:nvPr/>
        </p:nvSpPr>
        <p:spPr bwMode="auto">
          <a:xfrm>
            <a:off x="179388" y="90488"/>
            <a:ext cx="2984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161616"/>
                </a:solidFill>
                <a:latin typeface="Times New Roman" pitchFamily="18" charset="0"/>
              </a:rPr>
              <a:t>Годы жизни в начале 80-х годов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>
                <a:latin typeface="Georgia"/>
                <a:cs typeface="Georgia"/>
              </a:rPr>
              <a:t>UDO (</a:t>
            </a:r>
            <a:r>
              <a:rPr lang="ru-RU" sz="2800" dirty="0" err="1" smtClean="0">
                <a:latin typeface="Georgia"/>
                <a:cs typeface="Georgia"/>
              </a:rPr>
              <a:t>Ultra</a:t>
            </a:r>
            <a:r>
              <a:rPr lang="ru-RU" sz="2800" dirty="0" smtClean="0">
                <a:latin typeface="Georgia"/>
                <a:cs typeface="Georgia"/>
              </a:rPr>
              <a:t> </a:t>
            </a:r>
            <a:r>
              <a:rPr lang="ru-RU" sz="2800" dirty="0" err="1" smtClean="0">
                <a:latin typeface="Georgia"/>
                <a:cs typeface="Georgia"/>
              </a:rPr>
              <a:t>Density</a:t>
            </a:r>
            <a:r>
              <a:rPr lang="ru-RU" sz="2800" dirty="0" smtClean="0">
                <a:latin typeface="Georgia"/>
                <a:cs typeface="Georgia"/>
              </a:rPr>
              <a:t> </a:t>
            </a:r>
            <a:r>
              <a:rPr lang="ru-RU" sz="2800" dirty="0" err="1" smtClean="0">
                <a:latin typeface="Georgia"/>
                <a:cs typeface="Georgia"/>
              </a:rPr>
              <a:t>Optical</a:t>
            </a:r>
            <a:r>
              <a:rPr lang="ru-RU" sz="2800" dirty="0" smtClean="0">
                <a:latin typeface="Georgia"/>
                <a:cs typeface="Georgia"/>
              </a:rPr>
              <a:t>)</a:t>
            </a:r>
            <a:r>
              <a:rPr lang="ru-RU" dirty="0" smtClean="0">
                <a:latin typeface="Georgia"/>
                <a:cs typeface="Georgia"/>
              </a:rPr>
              <a:t> 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2950" cy="4495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1800" b="1" smtClean="0">
                <a:effectLst/>
                <a:latin typeface="Times New Roman" pitchFamily="18" charset="0"/>
              </a:rPr>
              <a:t>      Ultra Density Optical (UDO)</a:t>
            </a:r>
            <a:r>
              <a:rPr lang="ru-RU" sz="1800" smtClean="0">
                <a:effectLst/>
                <a:latin typeface="Times New Roman" pitchFamily="18" charset="0"/>
              </a:rPr>
              <a:t> — формат оптического диска для хранения </a:t>
            </a:r>
            <a:r>
              <a:rPr lang="ru-RU" sz="1800" i="1" smtClean="0">
                <a:effectLst/>
                <a:latin typeface="Times New Roman" pitchFamily="18" charset="0"/>
              </a:rPr>
              <a:t>видео высокой чёткости</a:t>
            </a:r>
            <a:r>
              <a:rPr lang="ru-RU" sz="1800" smtClean="0">
                <a:effectLst/>
                <a:latin typeface="Times New Roman" pitchFamily="18" charset="0"/>
              </a:rPr>
              <a:t>.</a:t>
            </a:r>
          </a:p>
          <a:p>
            <a:pPr eaLnBrk="1" hangingPunct="1">
              <a:buFontTx/>
              <a:buNone/>
              <a:defRPr/>
            </a:pPr>
            <a:r>
              <a:rPr lang="ru-RU" sz="1800" smtClean="0">
                <a:effectLst/>
                <a:latin typeface="Times New Roman" pitchFamily="18" charset="0"/>
              </a:rPr>
              <a:t>      UDO представляет собой картридж 5.25” с оптическим диском внутри. Для записи может использоваться как красный лазер (650нм), так и сине-фиолетовый (405нм).</a:t>
            </a:r>
          </a:p>
          <a:p>
            <a:pPr eaLnBrk="1" hangingPunct="1">
              <a:buFontTx/>
              <a:buNone/>
              <a:defRPr/>
            </a:pPr>
            <a:r>
              <a:rPr lang="ru-RU" sz="1800" smtClean="0">
                <a:solidFill>
                  <a:srgbClr val="161616"/>
                </a:solidFill>
                <a:effectLst/>
                <a:latin typeface="Times New Roman" pitchFamily="18" charset="0"/>
              </a:rPr>
              <a:t>Объем памяти: до 120 Гб</a:t>
            </a:r>
            <a:r>
              <a:rPr lang="ru-RU" sz="1800" smtClean="0">
                <a:latin typeface="Times New Roman" pitchFamily="18" charset="0"/>
              </a:rPr>
              <a:t>   </a:t>
            </a:r>
          </a:p>
          <a:p>
            <a:pPr eaLnBrk="1" hangingPunct="1">
              <a:buFontTx/>
              <a:buNone/>
              <a:defRPr/>
            </a:pPr>
            <a:r>
              <a:rPr lang="ru-RU" sz="1800" b="1" smtClean="0">
                <a:solidFill>
                  <a:srgbClr val="161616"/>
                </a:solidFill>
                <a:latin typeface="Times New Roman" pitchFamily="18" charset="0"/>
              </a:rPr>
              <a:t>        +</a:t>
            </a:r>
            <a:r>
              <a:rPr lang="ru-RU" sz="1800" smtClean="0">
                <a:latin typeface="Times New Roman" pitchFamily="18" charset="0"/>
              </a:rPr>
              <a:t> Хорошая емкость</a:t>
            </a:r>
          </a:p>
          <a:p>
            <a:pPr eaLnBrk="1" hangingPunct="1">
              <a:buFontTx/>
              <a:buNone/>
              <a:defRPr/>
            </a:pPr>
            <a:r>
              <a:rPr lang="ru-RU" sz="1800" smtClean="0">
                <a:solidFill>
                  <a:srgbClr val="161616"/>
                </a:solidFill>
                <a:latin typeface="Times New Roman" pitchFamily="18" charset="0"/>
              </a:rPr>
              <a:t>        –</a:t>
            </a:r>
            <a:r>
              <a:rPr lang="ru-RU" sz="1800" smtClean="0">
                <a:latin typeface="Times New Roman" pitchFamily="18" charset="0"/>
              </a:rPr>
              <a:t> Высокая стоимость приводов и носителей, ориентация на узкоспециализированный рынок устройств архивации данных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 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50825" y="188913"/>
            <a:ext cx="5113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161616"/>
                </a:solidFill>
              </a:rPr>
              <a:t>Годы жизни: 2000 — по сей день</a:t>
            </a:r>
          </a:p>
        </p:txBody>
      </p:sp>
      <p:pic>
        <p:nvPicPr>
          <p:cNvPr id="15365" name="Picture 5" descr="Безымянный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483768" y="4509120"/>
            <a:ext cx="3888432" cy="2208629"/>
          </a:xfr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352928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>
                <a:latin typeface="Georgia"/>
                <a:cs typeface="Georgia"/>
              </a:rPr>
              <a:t>HD VMD </a:t>
            </a:r>
            <a:br>
              <a:rPr lang="ru-RU" sz="2800" dirty="0" smtClean="0">
                <a:latin typeface="Georgia"/>
                <a:cs typeface="Georgia"/>
              </a:rPr>
            </a:br>
            <a:r>
              <a:rPr lang="ru-RU" sz="2800" dirty="0" smtClean="0">
                <a:latin typeface="Georgia"/>
                <a:cs typeface="Georgia"/>
              </a:rPr>
              <a:t>(</a:t>
            </a:r>
            <a:r>
              <a:rPr lang="ru-RU" sz="2800" dirty="0" err="1" smtClean="0">
                <a:latin typeface="Georgia"/>
                <a:cs typeface="Georgia"/>
              </a:rPr>
              <a:t>High</a:t>
            </a:r>
            <a:r>
              <a:rPr lang="ru-RU" sz="2800" dirty="0" smtClean="0">
                <a:latin typeface="Georgia"/>
                <a:cs typeface="Georgia"/>
              </a:rPr>
              <a:t> </a:t>
            </a:r>
            <a:r>
              <a:rPr lang="ru-RU" sz="2800" dirty="0" err="1" smtClean="0">
                <a:latin typeface="Georgia"/>
                <a:cs typeface="Georgia"/>
              </a:rPr>
              <a:t>Density</a:t>
            </a:r>
            <a:r>
              <a:rPr lang="ru-RU" sz="2800" dirty="0" smtClean="0">
                <a:latin typeface="Georgia"/>
                <a:cs typeface="Georgia"/>
              </a:rPr>
              <a:t> — </a:t>
            </a:r>
            <a:r>
              <a:rPr lang="ru-RU" sz="2800" dirty="0" err="1" smtClean="0">
                <a:latin typeface="Georgia"/>
                <a:cs typeface="Georgia"/>
              </a:rPr>
              <a:t>Versatile</a:t>
            </a:r>
            <a:r>
              <a:rPr lang="ru-RU" sz="2800" dirty="0" smtClean="0">
                <a:latin typeface="Georgia"/>
                <a:cs typeface="Georgia"/>
              </a:rPr>
              <a:t> </a:t>
            </a:r>
            <a:r>
              <a:rPr lang="ru-RU" sz="2800" dirty="0" err="1" smtClean="0">
                <a:latin typeface="Georgia"/>
                <a:cs typeface="Georgia"/>
              </a:rPr>
              <a:t>Multilayer</a:t>
            </a:r>
            <a:r>
              <a:rPr lang="ru-RU" sz="2800" dirty="0" smtClean="0">
                <a:latin typeface="Georgia"/>
                <a:cs typeface="Georgia"/>
              </a:rPr>
              <a:t> </a:t>
            </a:r>
            <a:r>
              <a:rPr lang="ru-RU" sz="2800" dirty="0" err="1" smtClean="0">
                <a:latin typeface="Georgia"/>
                <a:cs typeface="Georgia"/>
              </a:rPr>
              <a:t>Disc</a:t>
            </a:r>
            <a:r>
              <a:rPr lang="ru-RU" sz="2800" dirty="0" smtClean="0">
                <a:latin typeface="Georgia"/>
                <a:cs typeface="Georgia"/>
              </a:rPr>
              <a:t>)</a:t>
            </a:r>
            <a:r>
              <a:rPr lang="ru-RU" dirty="0" smtClean="0">
                <a:latin typeface="Georgia"/>
                <a:cs typeface="Georgia"/>
              </a:rPr>
              <a:t> </a:t>
            </a:r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67544" y="1844824"/>
            <a:ext cx="8229600" cy="259228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1800" dirty="0" smtClean="0">
                <a:effectLst/>
                <a:latin typeface="Times New Roman" pitchFamily="18" charset="0"/>
              </a:rPr>
              <a:t>      HD VMD (</a:t>
            </a:r>
            <a:r>
              <a:rPr lang="ru-RU" sz="1800" dirty="0" err="1" smtClean="0">
                <a:effectLst/>
                <a:latin typeface="Times New Roman" pitchFamily="18" charset="0"/>
              </a:rPr>
              <a:t>High</a:t>
            </a:r>
            <a:r>
              <a:rPr lang="ru-RU" sz="1800" dirty="0" smtClean="0">
                <a:effectLst/>
                <a:latin typeface="Times New Roman" pitchFamily="18" charset="0"/>
              </a:rPr>
              <a:t> </a:t>
            </a:r>
            <a:r>
              <a:rPr lang="ru-RU" sz="1800" dirty="0" err="1" smtClean="0">
                <a:effectLst/>
                <a:latin typeface="Times New Roman" pitchFamily="18" charset="0"/>
              </a:rPr>
              <a:t>Density</a:t>
            </a:r>
            <a:r>
              <a:rPr lang="ru-RU" sz="1800" dirty="0" smtClean="0">
                <a:effectLst/>
                <a:latin typeface="Times New Roman" pitchFamily="18" charset="0"/>
              </a:rPr>
              <a:t> - </a:t>
            </a:r>
            <a:r>
              <a:rPr lang="ru-RU" sz="1800" dirty="0" err="1" smtClean="0">
                <a:effectLst/>
                <a:latin typeface="Times New Roman" pitchFamily="18" charset="0"/>
              </a:rPr>
              <a:t>Versatile</a:t>
            </a:r>
            <a:r>
              <a:rPr lang="ru-RU" sz="1800" dirty="0" smtClean="0">
                <a:effectLst/>
                <a:latin typeface="Times New Roman" pitchFamily="18" charset="0"/>
              </a:rPr>
              <a:t> </a:t>
            </a:r>
            <a:r>
              <a:rPr lang="ru-RU" sz="1800" dirty="0" err="1" smtClean="0">
                <a:effectLst/>
                <a:latin typeface="Times New Roman" pitchFamily="18" charset="0"/>
              </a:rPr>
              <a:t>Multilayer</a:t>
            </a:r>
            <a:r>
              <a:rPr lang="ru-RU" sz="1800" dirty="0" smtClean="0">
                <a:effectLst/>
                <a:latin typeface="Times New Roman" pitchFamily="18" charset="0"/>
              </a:rPr>
              <a:t> </a:t>
            </a:r>
            <a:r>
              <a:rPr lang="ru-RU" sz="1800" dirty="0" err="1" smtClean="0">
                <a:effectLst/>
                <a:latin typeface="Times New Roman" pitchFamily="18" charset="0"/>
              </a:rPr>
              <a:t>Disc</a:t>
            </a:r>
            <a:r>
              <a:rPr lang="ru-RU" sz="1800" dirty="0" smtClean="0">
                <a:effectLst/>
                <a:latin typeface="Times New Roman" pitchFamily="18" charset="0"/>
              </a:rPr>
              <a:t>) - формат цифровых носителей на оптических дисках, предназначенный для хранения </a:t>
            </a:r>
            <a:r>
              <a:rPr lang="ru-RU" sz="1800" i="1" dirty="0" smtClean="0">
                <a:effectLst/>
                <a:latin typeface="Times New Roman" pitchFamily="18" charset="0"/>
              </a:rPr>
              <a:t>видео высокой чёткости</a:t>
            </a:r>
            <a:r>
              <a:rPr lang="ru-RU" sz="1800" dirty="0" smtClean="0">
                <a:effectLst/>
                <a:latin typeface="Times New Roman" pitchFamily="18" charset="0"/>
              </a:rPr>
              <a:t> и другого высококачественного </a:t>
            </a:r>
            <a:r>
              <a:rPr lang="ru-RU" sz="1800" dirty="0" err="1" smtClean="0">
                <a:effectLst/>
                <a:latin typeface="Times New Roman" pitchFamily="18" charset="0"/>
              </a:rPr>
              <a:t>медиаконтента</a:t>
            </a:r>
            <a:r>
              <a:rPr lang="ru-RU" sz="1800" dirty="0" smtClean="0">
                <a:effectLst/>
                <a:latin typeface="Times New Roman" pitchFamily="18" charset="0"/>
              </a:rPr>
              <a:t>.</a:t>
            </a:r>
            <a:r>
              <a:rPr lang="ru-RU" sz="1800" dirty="0" smtClean="0">
                <a:latin typeface="Times New Roman" pitchFamily="18" charset="0"/>
              </a:rPr>
              <a:t> </a:t>
            </a:r>
            <a:r>
              <a:rPr lang="ru-RU" sz="1800" dirty="0" smtClean="0">
                <a:effectLst/>
                <a:latin typeface="Times New Roman" pitchFamily="18" charset="0"/>
              </a:rPr>
              <a:t>На одном слое HD VMD-диска помещается до 5 Гб данных, но за счёт того, что диски являются многослойными (до 20 слоёв) их ёмкость достигает 100 Гб. </a:t>
            </a:r>
            <a:endParaRPr lang="ru-RU" sz="1800" b="1" dirty="0" smtClean="0">
              <a:effectLst/>
              <a:latin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ru-RU" sz="1800" b="1" dirty="0" smtClean="0">
                <a:latin typeface="Times New Roman" pitchFamily="18" charset="0"/>
              </a:rPr>
              <a:t>      </a:t>
            </a:r>
            <a:r>
              <a:rPr lang="ru-RU" sz="1800" b="1" dirty="0" smtClean="0">
                <a:solidFill>
                  <a:srgbClr val="161616"/>
                </a:solidFill>
                <a:latin typeface="Times New Roman" pitchFamily="18" charset="0"/>
              </a:rPr>
              <a:t>+</a:t>
            </a:r>
            <a:r>
              <a:rPr lang="ru-RU" sz="1800" dirty="0" smtClean="0">
                <a:solidFill>
                  <a:srgbClr val="161616"/>
                </a:solidFill>
                <a:latin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</a:rPr>
              <a:t>Высокая емкость, относительно низкая стоимость</a:t>
            </a:r>
          </a:p>
          <a:p>
            <a:pPr eaLnBrk="1" hangingPunct="1">
              <a:buFontTx/>
              <a:buNone/>
              <a:defRPr/>
            </a:pPr>
            <a:r>
              <a:rPr lang="ru-RU" sz="1800" dirty="0" smtClean="0">
                <a:solidFill>
                  <a:srgbClr val="161616"/>
                </a:solidFill>
                <a:latin typeface="Times New Roman" pitchFamily="18" charset="0"/>
              </a:rPr>
              <a:t>      –</a:t>
            </a:r>
            <a:r>
              <a:rPr lang="ru-RU" sz="1800" dirty="0" smtClean="0">
                <a:latin typeface="Times New Roman" pitchFamily="18" charset="0"/>
              </a:rPr>
              <a:t> Отсутствие поддержки крупных игроков рынка, что наверняка станет причиной смерти формата</a:t>
            </a:r>
          </a:p>
        </p:txBody>
      </p:sp>
      <p:pic>
        <p:nvPicPr>
          <p:cNvPr id="16388" name="Picture 4" descr="Безымянный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932040" y="4005064"/>
            <a:ext cx="3816424" cy="2610434"/>
          </a:xfrm>
          <a:noFill/>
        </p:spPr>
      </p:pic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3800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161616"/>
                </a:solidFill>
                <a:latin typeface="Times New Roman" pitchFamily="18" charset="0"/>
              </a:rPr>
              <a:t>Годы жизни: 2006 — недалекое будущее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Georgia"/>
                <a:cs typeface="Georgia"/>
              </a:rPr>
              <a:t>Blu-ray Disk</a:t>
            </a:r>
            <a:endParaRPr lang="ru-RU" dirty="0" smtClean="0">
              <a:latin typeface="Georgia"/>
              <a:cs typeface="Georgia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3115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dirty="0" smtClean="0">
                <a:effectLst/>
                <a:latin typeface="Times New Roman" pitchFamily="18" charset="0"/>
              </a:rPr>
              <a:t>      Это формат оптического носителя, используемый для записи повышенной плотностью и хранения цифровых данных, включая видео высокой чёткости. </a:t>
            </a:r>
          </a:p>
          <a:p>
            <a:pPr eaLnBrk="1" hangingPunct="1">
              <a:buFontTx/>
              <a:buNone/>
            </a:pPr>
            <a:r>
              <a:rPr lang="ru-RU" sz="1800" dirty="0" smtClean="0">
                <a:effectLst/>
                <a:latin typeface="Times New Roman" pitchFamily="18" charset="0"/>
              </a:rPr>
              <a:t>      Однослойный диск </a:t>
            </a:r>
            <a:r>
              <a:rPr lang="ru-RU" sz="1800" dirty="0" err="1" smtClean="0">
                <a:effectLst/>
                <a:latin typeface="Times New Roman" pitchFamily="18" charset="0"/>
              </a:rPr>
              <a:t>Blu-ray</a:t>
            </a:r>
            <a:r>
              <a:rPr lang="ru-RU" sz="1800" dirty="0" smtClean="0">
                <a:effectLst/>
                <a:latin typeface="Times New Roman" pitchFamily="18" charset="0"/>
              </a:rPr>
              <a:t> (BD) может хранить 23,3/25/27 или 33 ГБ, двухслойный диск может вместить 46,6/50/54 или 66 ГБ. </a:t>
            </a:r>
          </a:p>
          <a:p>
            <a:pPr eaLnBrk="1" hangingPunct="1">
              <a:buFontTx/>
              <a:buNone/>
            </a:pPr>
            <a:r>
              <a:rPr lang="ru-RU" sz="1800" b="1" dirty="0" smtClean="0">
                <a:effectLst/>
                <a:latin typeface="Times New Roman" pitchFamily="18" charset="0"/>
              </a:rPr>
              <a:t>       </a:t>
            </a:r>
            <a:r>
              <a:rPr lang="ru-RU" sz="1800" b="1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+</a:t>
            </a:r>
            <a:r>
              <a:rPr lang="ru-RU" sz="1800" b="1" dirty="0" smtClean="0">
                <a:effectLst/>
                <a:latin typeface="Times New Roman" pitchFamily="18" charset="0"/>
              </a:rPr>
              <a:t> </a:t>
            </a:r>
            <a:r>
              <a:rPr lang="ru-RU" sz="1800" dirty="0" smtClean="0">
                <a:effectLst/>
                <a:latin typeface="Times New Roman" pitchFamily="18" charset="0"/>
              </a:rPr>
              <a:t>Высокая емкость носителей, поддержка голливудских «монстров»    </a:t>
            </a:r>
          </a:p>
          <a:p>
            <a:pPr eaLnBrk="1" hangingPunct="1">
              <a:buFontTx/>
              <a:buNone/>
            </a:pPr>
            <a:r>
              <a:rPr lang="ru-RU" sz="1800" dirty="0" smtClean="0">
                <a:effectLst/>
                <a:latin typeface="Times New Roman" pitchFamily="18" charset="0"/>
              </a:rPr>
              <a:t>      </a:t>
            </a:r>
            <a:r>
              <a:rPr lang="ru-RU" sz="1800" dirty="0" smtClean="0">
                <a:solidFill>
                  <a:srgbClr val="161616"/>
                </a:solidFill>
                <a:effectLst/>
                <a:latin typeface="Times New Roman" pitchFamily="18" charset="0"/>
              </a:rPr>
              <a:t>–</a:t>
            </a:r>
            <a:r>
              <a:rPr lang="ru-RU" sz="1800" dirty="0" smtClean="0">
                <a:effectLst/>
                <a:latin typeface="Times New Roman" pitchFamily="18" charset="0"/>
              </a:rPr>
              <a:t> Большая стоимость приводов и носителей, поскольку для производства требуется принципиально новое оборудование</a:t>
            </a:r>
          </a:p>
        </p:txBody>
      </p:sp>
      <p:pic>
        <p:nvPicPr>
          <p:cNvPr id="17412" name="Picture 4" descr="220px-BluRayDiscBack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75856" y="4221088"/>
            <a:ext cx="2600024" cy="2448272"/>
          </a:xfrm>
          <a:noFill/>
        </p:spPr>
      </p:pic>
      <p:pic>
        <p:nvPicPr>
          <p:cNvPr id="17413" name="Picture 5" descr="240px-Blu-ray_Disc_logo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6606480" y="428650"/>
            <a:ext cx="2286000" cy="1200150"/>
          </a:xfrm>
          <a:noFill/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79388" y="188913"/>
            <a:ext cx="3741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161616"/>
                </a:solidFill>
              </a:rPr>
              <a:t>Годы жизни: 2006 — по сей день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Georgia"/>
                <a:cs typeface="Georgia"/>
              </a:rPr>
              <a:t>Заключение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856662" cy="4495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</a:rPr>
              <a:t>    		Накопление знаний — основа основ любой цивилизации. Но человеческая память несовершенна и неспособна вместить все знания и опыт, которые переходят из поколения в поколение. </a:t>
            </a:r>
          </a:p>
          <a:p>
            <a:pPr eaLnBrk="1" hangingPunct="1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</a:rPr>
              <a:t>		Поэтому с древнейших времен люди использовали самые разнообразные носители информации, от камня и шкур животных до высококачественной бумаги. При этом, несмотря на совершенствование типов носителей, сам принцип записи и структура данных за несколько тысячелетий практически не изменились.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Сотрудничество">
  <a:themeElements>
    <a:clrScheme name="Сотрудничество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Сотрудничество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</TotalTime>
  <Words>969</Words>
  <Application>Microsoft Macintosh PowerPoint</Application>
  <PresentationFormat>Экран (4:3)</PresentationFormat>
  <Paragraphs>100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Сотрудничество</vt:lpstr>
      <vt:lpstr> </vt:lpstr>
      <vt:lpstr>Предпосылки появления в компьютерах устройств внешней памяти:</vt:lpstr>
      <vt:lpstr>Магнитные диски</vt:lpstr>
      <vt:lpstr>Перфокарта</vt:lpstr>
      <vt:lpstr>Магнитная лента</vt:lpstr>
      <vt:lpstr>Ферритовые сердечники</vt:lpstr>
      <vt:lpstr>Дискета</vt:lpstr>
      <vt:lpstr>Накопитель на жёстких магнитных дисках  (НЖМД) </vt:lpstr>
      <vt:lpstr>Компакт-диск </vt:lpstr>
      <vt:lpstr>Flash-память  </vt:lpstr>
      <vt:lpstr>DVD </vt:lpstr>
      <vt:lpstr>Магнитооптический диск </vt:lpstr>
      <vt:lpstr>UDO (Ultra Density Optical) </vt:lpstr>
      <vt:lpstr>HD VMD  (High Density — Versatile Multilayer Disc) </vt:lpstr>
      <vt:lpstr>Blu-ray Disk</vt:lpstr>
      <vt:lpstr>Заключение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Andrey Bogdanov</cp:lastModifiedBy>
  <cp:revision>16</cp:revision>
  <dcterms:created xsi:type="dcterms:W3CDTF">2010-10-03T19:10:26Z</dcterms:created>
  <dcterms:modified xsi:type="dcterms:W3CDTF">2012-09-02T12:17:44Z</dcterms:modified>
</cp:coreProperties>
</file>